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3"/>
  </p:notesMasterIdLst>
  <p:sldIdLst>
    <p:sldId id="256" r:id="rId2"/>
    <p:sldId id="259" r:id="rId3"/>
    <p:sldId id="257" r:id="rId4"/>
    <p:sldId id="260" r:id="rId5"/>
    <p:sldId id="262" r:id="rId6"/>
    <p:sldId id="266" r:id="rId7"/>
    <p:sldId id="274" r:id="rId8"/>
    <p:sldId id="264" r:id="rId9"/>
    <p:sldId id="265" r:id="rId10"/>
    <p:sldId id="268" r:id="rId11"/>
    <p:sldId id="269" r:id="rId12"/>
    <p:sldId id="270" r:id="rId13"/>
    <p:sldId id="281" r:id="rId14"/>
    <p:sldId id="271" r:id="rId15"/>
    <p:sldId id="272" r:id="rId16"/>
    <p:sldId id="275" r:id="rId17"/>
    <p:sldId id="299" r:id="rId18"/>
    <p:sldId id="263" r:id="rId19"/>
    <p:sldId id="278" r:id="rId20"/>
    <p:sldId id="279" r:id="rId21"/>
    <p:sldId id="280" r:id="rId22"/>
    <p:sldId id="283" r:id="rId23"/>
    <p:sldId id="277" r:id="rId24"/>
    <p:sldId id="284" r:id="rId25"/>
    <p:sldId id="300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8" r:id="rId34"/>
    <p:sldId id="286" r:id="rId35"/>
    <p:sldId id="282" r:id="rId36"/>
    <p:sldId id="273" r:id="rId37"/>
    <p:sldId id="302" r:id="rId38"/>
    <p:sldId id="303" r:id="rId39"/>
    <p:sldId id="301" r:id="rId40"/>
    <p:sldId id="285" r:id="rId41"/>
    <p:sldId id="304" r:id="rId42"/>
  </p:sldIdLst>
  <p:sldSz cx="12192000" cy="6858000"/>
  <p:notesSz cx="6858000" cy="9144000"/>
  <p:embeddedFontLst>
    <p:embeddedFont>
      <p:font typeface="方正粗活意简体" panose="03000509000000000000" pitchFamily="65" charset="-122"/>
      <p:regular r:id="rId44"/>
    </p:embeddedFont>
    <p:embeddedFont>
      <p:font typeface="华文细黑" panose="02010600040101010101" pitchFamily="2" charset="-122"/>
      <p:regular r:id="rId45"/>
    </p:embeddedFont>
    <p:embeddedFont>
      <p:font typeface="微软雅黑" panose="020B0503020204020204" pitchFamily="34" charset="-122"/>
      <p:regular r:id="rId46"/>
      <p:bold r:id="rId47"/>
    </p:embeddedFont>
    <p:embeddedFont>
      <p:font typeface="Microsoft JhengHei UI" panose="020B0604030504040204" pitchFamily="34" charset="-120"/>
      <p:regular r:id="rId48"/>
      <p:bold r:id="rId49"/>
    </p:embeddedFont>
    <p:embeddedFont>
      <p:font typeface="张海山锐线体简" panose="02010600030101010101" charset="-122"/>
      <p:regular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Algerian" panose="04020705040A02060702" pitchFamily="82" charset="0"/>
      <p:regular r:id="rId55"/>
    </p:embeddedFont>
    <p:embeddedFont>
      <p:font typeface="Calibri Light" panose="020F0302020204030204" pitchFamily="34" charset="0"/>
      <p:regular r:id="rId56"/>
      <p:italic r:id="rId57"/>
    </p:embeddedFont>
    <p:embeddedFont>
      <p:font typeface="方正兰亭纤黑_GBK" panose="02000000000000000000" pitchFamily="2" charset="-122"/>
      <p:regular r:id="rId58"/>
    </p:embeddedFont>
    <p:embeddedFont>
      <p:font typeface="张海山锐谐体" panose="02000000000000000000" charset="-122"/>
      <p:regular r:id="rId5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EB182C"/>
    <a:srgbClr val="E1E1E1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5" autoAdjust="0"/>
    <p:restoredTop sz="94622" autoAdjust="0"/>
  </p:normalViewPr>
  <p:slideViewPr>
    <p:cSldViewPr snapToGrid="0">
      <p:cViewPr varScale="1">
        <p:scale>
          <a:sx n="110" d="100"/>
          <a:sy n="110" d="100"/>
        </p:scale>
        <p:origin x="768" y="78"/>
      </p:cViewPr>
      <p:guideLst/>
    </p:cSldViewPr>
  </p:slideViewPr>
  <p:outlineViewPr>
    <p:cViewPr>
      <p:scale>
        <a:sx n="66" d="100"/>
        <a:sy n="66" d="100"/>
      </p:scale>
      <p:origin x="0" y="-12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380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1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评价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用户关注度</c:v>
                </c:pt>
                <c:pt idx="1">
                  <c:v>内容新奇度</c:v>
                </c:pt>
                <c:pt idx="2">
                  <c:v>开发便利度</c:v>
                </c:pt>
                <c:pt idx="3">
                  <c:v>运营便利度</c:v>
                </c:pt>
                <c:pt idx="4">
                  <c:v>微信平台契合度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3</c:v>
                </c:pt>
                <c:pt idx="2">
                  <c:v>5</c:v>
                </c:pt>
                <c:pt idx="3">
                  <c:v>1</c:v>
                </c:pt>
                <c:pt idx="4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207-4915-A998-A87E97830B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7192272"/>
        <c:axId val="2117177584"/>
      </c:radarChart>
      <c:catAx>
        <c:axId val="211719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7177584"/>
        <c:crosses val="autoZero"/>
        <c:auto val="1"/>
        <c:lblAlgn val="ctr"/>
        <c:lblOffset val="100"/>
        <c:noMultiLvlLbl val="0"/>
      </c:catAx>
      <c:valAx>
        <c:axId val="2117177584"/>
        <c:scaling>
          <c:orientation val="minMax"/>
          <c:max val="5"/>
          <c:min val="0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17192272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C00000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评价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用户关注度</c:v>
                </c:pt>
                <c:pt idx="1">
                  <c:v>内容新奇度</c:v>
                </c:pt>
                <c:pt idx="2">
                  <c:v>开发便利度</c:v>
                </c:pt>
                <c:pt idx="3">
                  <c:v>运营便利度</c:v>
                </c:pt>
                <c:pt idx="4">
                  <c:v>微信平台契合度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</c:v>
                </c:pt>
                <c:pt idx="1">
                  <c:v>4</c:v>
                </c:pt>
                <c:pt idx="2">
                  <c:v>0</c:v>
                </c:pt>
                <c:pt idx="3">
                  <c:v>5</c:v>
                </c:pt>
                <c:pt idx="4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499-49D7-8F2F-125137F4A8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7178672"/>
        <c:axId val="2117169424"/>
      </c:radarChart>
      <c:catAx>
        <c:axId val="2117178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7169424"/>
        <c:crosses val="autoZero"/>
        <c:auto val="1"/>
        <c:lblAlgn val="ctr"/>
        <c:lblOffset val="100"/>
        <c:noMultiLvlLbl val="0"/>
      </c:catAx>
      <c:valAx>
        <c:axId val="2117169424"/>
        <c:scaling>
          <c:orientation val="minMax"/>
          <c:max val="5"/>
          <c:min val="0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17178672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C00000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评价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用户关注度</c:v>
                </c:pt>
                <c:pt idx="1">
                  <c:v>内容新奇度</c:v>
                </c:pt>
                <c:pt idx="2">
                  <c:v>开发便利度</c:v>
                </c:pt>
                <c:pt idx="3">
                  <c:v>运营便利度</c:v>
                </c:pt>
                <c:pt idx="4">
                  <c:v>微信平台契合度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2</c:v>
                </c:pt>
                <c:pt idx="3">
                  <c:v>5</c:v>
                </c:pt>
                <c:pt idx="4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7DE5-4B4D-85D8-5B1A94BD75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7173232"/>
        <c:axId val="2117165616"/>
      </c:radarChart>
      <c:catAx>
        <c:axId val="2117173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7165616"/>
        <c:crosses val="autoZero"/>
        <c:auto val="1"/>
        <c:lblAlgn val="ctr"/>
        <c:lblOffset val="100"/>
        <c:noMultiLvlLbl val="0"/>
      </c:catAx>
      <c:valAx>
        <c:axId val="2117165616"/>
        <c:scaling>
          <c:orientation val="minMax"/>
          <c:max val="5"/>
          <c:min val="0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17173232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C00000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评价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用户关注度</c:v>
                </c:pt>
                <c:pt idx="1">
                  <c:v>内容新奇度</c:v>
                </c:pt>
                <c:pt idx="2">
                  <c:v>开发便利度</c:v>
                </c:pt>
                <c:pt idx="3">
                  <c:v>运营便利度</c:v>
                </c:pt>
                <c:pt idx="4">
                  <c:v>微信平台契合度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</c:v>
                </c:pt>
                <c:pt idx="1">
                  <c:v>3</c:v>
                </c:pt>
                <c:pt idx="2">
                  <c:v>3</c:v>
                </c:pt>
                <c:pt idx="3">
                  <c:v>5</c:v>
                </c:pt>
                <c:pt idx="4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12A-4872-BF5B-FD90191DBA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7167792"/>
        <c:axId val="2117180304"/>
      </c:radarChart>
      <c:catAx>
        <c:axId val="2117167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7180304"/>
        <c:crosses val="autoZero"/>
        <c:auto val="1"/>
        <c:lblAlgn val="ctr"/>
        <c:lblOffset val="100"/>
        <c:noMultiLvlLbl val="0"/>
      </c:catAx>
      <c:valAx>
        <c:axId val="2117180304"/>
        <c:scaling>
          <c:orientation val="minMax"/>
          <c:max val="5"/>
          <c:min val="0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17167792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C00000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评价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用户关注度</c:v>
                </c:pt>
                <c:pt idx="1">
                  <c:v>内容新奇度</c:v>
                </c:pt>
                <c:pt idx="2">
                  <c:v>开发便利度</c:v>
                </c:pt>
                <c:pt idx="3">
                  <c:v>运营便利度</c:v>
                </c:pt>
                <c:pt idx="4">
                  <c:v>微信平台契合度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3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2C4-40C6-BE16-1FDE0DEF8D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7169968"/>
        <c:axId val="2117166704"/>
      </c:radarChart>
      <c:catAx>
        <c:axId val="2117169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7166704"/>
        <c:crosses val="autoZero"/>
        <c:auto val="1"/>
        <c:lblAlgn val="ctr"/>
        <c:lblOffset val="100"/>
        <c:noMultiLvlLbl val="0"/>
      </c:catAx>
      <c:valAx>
        <c:axId val="2117166704"/>
        <c:scaling>
          <c:orientation val="minMax"/>
          <c:max val="5"/>
          <c:min val="0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17169968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C00000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评价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用户关注度</c:v>
                </c:pt>
                <c:pt idx="1">
                  <c:v>内容新奇度</c:v>
                </c:pt>
                <c:pt idx="2">
                  <c:v>开发便利度</c:v>
                </c:pt>
                <c:pt idx="3">
                  <c:v>运营便利度</c:v>
                </c:pt>
                <c:pt idx="4">
                  <c:v>微信平台契合度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2</c:v>
                </c:pt>
                <c:pt idx="4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7164-4342-8157-FCB438FBEB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7188464"/>
        <c:axId val="2117196624"/>
      </c:radarChart>
      <c:catAx>
        <c:axId val="2117188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7196624"/>
        <c:crosses val="autoZero"/>
        <c:auto val="1"/>
        <c:lblAlgn val="ctr"/>
        <c:lblOffset val="100"/>
        <c:noMultiLvlLbl val="0"/>
      </c:catAx>
      <c:valAx>
        <c:axId val="2117196624"/>
        <c:scaling>
          <c:orientation val="minMax"/>
          <c:max val="5"/>
          <c:min val="0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17188464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C00000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jp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301B6-80FE-455B-AC8C-16F0DC69F036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8F362-1988-48EE-99A8-6EA43114EF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263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8F362-1988-48EE-99A8-6EA43114EF9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624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8F362-1988-48EE-99A8-6EA43114EF9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177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8F362-1988-48EE-99A8-6EA43114EF90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053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9"/>
          <p:cNvSpPr>
            <a:spLocks/>
          </p:cNvSpPr>
          <p:nvPr userDrawn="1"/>
        </p:nvSpPr>
        <p:spPr bwMode="auto">
          <a:xfrm>
            <a:off x="842963" y="506049"/>
            <a:ext cx="11349037" cy="5856651"/>
          </a:xfrm>
          <a:custGeom>
            <a:avLst/>
            <a:gdLst>
              <a:gd name="T0" fmla="*/ 0 w 6720"/>
              <a:gd name="T1" fmla="*/ 4200 h 4224"/>
              <a:gd name="T2" fmla="*/ 6720 w 6720"/>
              <a:gd name="T3" fmla="*/ 0 h 4224"/>
              <a:gd name="T4" fmla="*/ 6720 w 6720"/>
              <a:gd name="T5" fmla="*/ 4224 h 4224"/>
              <a:gd name="T6" fmla="*/ 0 w 6720"/>
              <a:gd name="T7" fmla="*/ 4200 h 4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20" h="4224">
                <a:moveTo>
                  <a:pt x="0" y="4200"/>
                </a:moveTo>
                <a:cubicBezTo>
                  <a:pt x="0" y="4200"/>
                  <a:pt x="1890" y="240"/>
                  <a:pt x="6720" y="0"/>
                </a:cubicBezTo>
                <a:cubicBezTo>
                  <a:pt x="6720" y="4224"/>
                  <a:pt x="6720" y="4224"/>
                  <a:pt x="6720" y="4224"/>
                </a:cubicBezTo>
                <a:lnTo>
                  <a:pt x="0" y="4200"/>
                </a:lnTo>
                <a:close/>
              </a:path>
            </a:pathLst>
          </a:custGeom>
          <a:solidFill>
            <a:schemeClr val="bg1">
              <a:alpha val="37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6362701"/>
            <a:ext cx="12221029" cy="495300"/>
          </a:xfrm>
          <a:prstGeom prst="rect">
            <a:avLst/>
          </a:prstGeom>
          <a:pattFill prst="wdUpDiag">
            <a:fgClr>
              <a:srgbClr val="BD1515"/>
            </a:fgClr>
            <a:bgClr>
              <a:srgbClr val="B8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>
          <a:xfrm>
            <a:off x="0" y="5951719"/>
            <a:ext cx="12221029" cy="410983"/>
          </a:xfrm>
          <a:custGeom>
            <a:avLst/>
            <a:gdLst>
              <a:gd name="connsiteX0" fmla="*/ 12221029 w 12221029"/>
              <a:gd name="connsiteY0" fmla="*/ 0 h 410983"/>
              <a:gd name="connsiteX1" fmla="*/ 12221029 w 12221029"/>
              <a:gd name="connsiteY1" fmla="*/ 410983 h 410983"/>
              <a:gd name="connsiteX2" fmla="*/ 0 w 12221029"/>
              <a:gd name="connsiteY2" fmla="*/ 410983 h 410983"/>
              <a:gd name="connsiteX3" fmla="*/ 0 w 12221029"/>
              <a:gd name="connsiteY3" fmla="*/ 290334 h 410983"/>
              <a:gd name="connsiteX4" fmla="*/ 11732361 w 12221029"/>
              <a:gd name="connsiteY4" fmla="*/ 290334 h 410983"/>
              <a:gd name="connsiteX5" fmla="*/ 12197749 w 12221029"/>
              <a:gd name="connsiteY5" fmla="*/ 42889 h 410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029" h="410983">
                <a:moveTo>
                  <a:pt x="12221029" y="0"/>
                </a:moveTo>
                <a:lnTo>
                  <a:pt x="12221029" y="410983"/>
                </a:lnTo>
                <a:lnTo>
                  <a:pt x="0" y="410983"/>
                </a:lnTo>
                <a:lnTo>
                  <a:pt x="0" y="290334"/>
                </a:lnTo>
                <a:lnTo>
                  <a:pt x="11732361" y="290334"/>
                </a:lnTo>
                <a:cubicBezTo>
                  <a:pt x="11926088" y="290334"/>
                  <a:pt x="12096891" y="192180"/>
                  <a:pt x="12197749" y="42889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493486" y="2178504"/>
            <a:ext cx="5776685" cy="0"/>
          </a:xfrm>
          <a:prstGeom prst="line">
            <a:avLst/>
          </a:prstGeom>
          <a:ln w="1905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/>
          <p:cNvSpPr/>
          <p:nvPr userDrawn="1"/>
        </p:nvSpPr>
        <p:spPr>
          <a:xfrm>
            <a:off x="5121955" y="1221145"/>
            <a:ext cx="1173389" cy="307182"/>
          </a:xfrm>
          <a:prstGeom prst="roundRect">
            <a:avLst>
              <a:gd name="adj" fmla="val 37255"/>
            </a:avLst>
          </a:prstGeom>
          <a:noFill/>
          <a:ln>
            <a:solidFill>
              <a:srgbClr val="B7B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zh-CN" altLang="en-US" sz="11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</a:t>
            </a:r>
            <a:r>
              <a:rPr lang="zh-CN" altLang="en-US" sz="10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Share</a:t>
            </a:r>
            <a:endParaRPr lang="zh-CN" altLang="en-US" sz="800" dirty="0">
              <a:solidFill>
                <a:srgbClr val="6262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圆角矩形 22"/>
          <p:cNvSpPr/>
          <p:nvPr userDrawn="1"/>
        </p:nvSpPr>
        <p:spPr>
          <a:xfrm>
            <a:off x="2049009" y="1221145"/>
            <a:ext cx="1173389" cy="307182"/>
          </a:xfrm>
          <a:prstGeom prst="roundRect">
            <a:avLst>
              <a:gd name="adj" fmla="val 37255"/>
            </a:avLst>
          </a:prstGeom>
          <a:noFill/>
          <a:ln>
            <a:solidFill>
              <a:srgbClr val="B7B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zh-CN" altLang="en-US" sz="11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平等</a:t>
            </a:r>
            <a:r>
              <a:rPr lang="zh-CN" altLang="en-US" sz="10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en-US" altLang="zh-CN" sz="800" kern="12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Equal</a:t>
            </a:r>
            <a:endParaRPr lang="zh-CN" altLang="en-US" sz="800" kern="1200" cap="none" baseline="0" dirty="0">
              <a:solidFill>
                <a:srgbClr val="62626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" name="圆角矩形 23"/>
          <p:cNvSpPr/>
          <p:nvPr userDrawn="1"/>
        </p:nvSpPr>
        <p:spPr>
          <a:xfrm>
            <a:off x="3585482" y="1221145"/>
            <a:ext cx="1173389" cy="307182"/>
          </a:xfrm>
          <a:prstGeom prst="roundRect">
            <a:avLst>
              <a:gd name="adj" fmla="val 37255"/>
            </a:avLst>
          </a:prstGeom>
          <a:noFill/>
          <a:ln>
            <a:solidFill>
              <a:srgbClr val="B7B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zh-CN" altLang="en-US" sz="11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协作</a:t>
            </a:r>
            <a:r>
              <a:rPr lang="zh-CN" altLang="en-US" sz="10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en-US" altLang="zh-CN" sz="800" cap="all" baseline="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800" cap="none" baseline="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ooperation</a:t>
            </a:r>
            <a:endParaRPr lang="zh-CN" altLang="en-US" sz="800" cap="none" baseline="0" dirty="0">
              <a:solidFill>
                <a:srgbClr val="6262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圆角矩形 24"/>
          <p:cNvSpPr/>
          <p:nvPr userDrawn="1"/>
        </p:nvSpPr>
        <p:spPr>
          <a:xfrm>
            <a:off x="512536" y="1221145"/>
            <a:ext cx="1173389" cy="307182"/>
          </a:xfrm>
          <a:prstGeom prst="roundRect">
            <a:avLst>
              <a:gd name="adj" fmla="val 37255"/>
            </a:avLst>
          </a:prstGeom>
          <a:noFill/>
          <a:ln>
            <a:solidFill>
              <a:srgbClr val="B7B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zh-CN" altLang="en-US" sz="11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开放</a:t>
            </a:r>
            <a:r>
              <a:rPr lang="zh-CN" altLang="en-US" sz="10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en-US" altLang="zh-CN" sz="800" dirty="0" smtClean="0">
                <a:solidFill>
                  <a:srgbClr val="6262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</a:t>
            </a:r>
            <a:endParaRPr lang="zh-CN" altLang="en-US" sz="800" dirty="0">
              <a:solidFill>
                <a:srgbClr val="6262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4532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7478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989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03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125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474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268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902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253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809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841233-4645-4E6F-B198-2B6D8C03E1DA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FB2F1E-B28D-4AD1-B576-E32CD457BA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027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9"/>
          <p:cNvSpPr>
            <a:spLocks/>
          </p:cNvSpPr>
          <p:nvPr userDrawn="1"/>
        </p:nvSpPr>
        <p:spPr bwMode="auto">
          <a:xfrm>
            <a:off x="842963" y="506049"/>
            <a:ext cx="11349037" cy="5856651"/>
          </a:xfrm>
          <a:custGeom>
            <a:avLst/>
            <a:gdLst>
              <a:gd name="T0" fmla="*/ 0 w 6720"/>
              <a:gd name="T1" fmla="*/ 4200 h 4224"/>
              <a:gd name="T2" fmla="*/ 6720 w 6720"/>
              <a:gd name="T3" fmla="*/ 0 h 4224"/>
              <a:gd name="T4" fmla="*/ 6720 w 6720"/>
              <a:gd name="T5" fmla="*/ 4224 h 4224"/>
              <a:gd name="T6" fmla="*/ 0 w 6720"/>
              <a:gd name="T7" fmla="*/ 4200 h 4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20" h="4224">
                <a:moveTo>
                  <a:pt x="0" y="4200"/>
                </a:moveTo>
                <a:cubicBezTo>
                  <a:pt x="0" y="4200"/>
                  <a:pt x="1890" y="240"/>
                  <a:pt x="6720" y="0"/>
                </a:cubicBezTo>
                <a:cubicBezTo>
                  <a:pt x="6720" y="4224"/>
                  <a:pt x="6720" y="4224"/>
                  <a:pt x="6720" y="4224"/>
                </a:cubicBezTo>
                <a:lnTo>
                  <a:pt x="0" y="4200"/>
                </a:lnTo>
                <a:close/>
              </a:path>
            </a:pathLst>
          </a:custGeom>
          <a:solidFill>
            <a:schemeClr val="bg1">
              <a:alpha val="37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6362701"/>
            <a:ext cx="12221029" cy="495300"/>
          </a:xfrm>
          <a:prstGeom prst="rect">
            <a:avLst/>
          </a:prstGeom>
          <a:pattFill prst="wdUpDiag">
            <a:fgClr>
              <a:srgbClr val="BD1515"/>
            </a:fgClr>
            <a:bgClr>
              <a:srgbClr val="B8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任意多边形 8"/>
          <p:cNvSpPr/>
          <p:nvPr userDrawn="1"/>
        </p:nvSpPr>
        <p:spPr>
          <a:xfrm>
            <a:off x="0" y="5951719"/>
            <a:ext cx="12221029" cy="410983"/>
          </a:xfrm>
          <a:custGeom>
            <a:avLst/>
            <a:gdLst>
              <a:gd name="connsiteX0" fmla="*/ 12221029 w 12221029"/>
              <a:gd name="connsiteY0" fmla="*/ 0 h 410983"/>
              <a:gd name="connsiteX1" fmla="*/ 12221029 w 12221029"/>
              <a:gd name="connsiteY1" fmla="*/ 410983 h 410983"/>
              <a:gd name="connsiteX2" fmla="*/ 0 w 12221029"/>
              <a:gd name="connsiteY2" fmla="*/ 410983 h 410983"/>
              <a:gd name="connsiteX3" fmla="*/ 0 w 12221029"/>
              <a:gd name="connsiteY3" fmla="*/ 290334 h 410983"/>
              <a:gd name="connsiteX4" fmla="*/ 11732361 w 12221029"/>
              <a:gd name="connsiteY4" fmla="*/ 290334 h 410983"/>
              <a:gd name="connsiteX5" fmla="*/ 12197749 w 12221029"/>
              <a:gd name="connsiteY5" fmla="*/ 42889 h 410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029" h="410983">
                <a:moveTo>
                  <a:pt x="12221029" y="0"/>
                </a:moveTo>
                <a:lnTo>
                  <a:pt x="12221029" y="410983"/>
                </a:lnTo>
                <a:lnTo>
                  <a:pt x="0" y="410983"/>
                </a:lnTo>
                <a:lnTo>
                  <a:pt x="0" y="290334"/>
                </a:lnTo>
                <a:lnTo>
                  <a:pt x="11732361" y="290334"/>
                </a:lnTo>
                <a:cubicBezTo>
                  <a:pt x="11926088" y="290334"/>
                  <a:pt x="12096891" y="192180"/>
                  <a:pt x="12197749" y="42889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260746" y="340180"/>
            <a:ext cx="9900000" cy="0"/>
          </a:xfrm>
          <a:prstGeom prst="line">
            <a:avLst/>
          </a:prstGeom>
          <a:ln w="635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平行四边形 11"/>
          <p:cNvSpPr/>
          <p:nvPr userDrawn="1"/>
        </p:nvSpPr>
        <p:spPr>
          <a:xfrm rot="10800000" flipV="1">
            <a:off x="0" y="16669"/>
            <a:ext cx="418999" cy="321469"/>
          </a:xfrm>
          <a:prstGeom prst="parallelogram">
            <a:avLst>
              <a:gd name="adj" fmla="val 8120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 rot="10800000" flipV="1">
            <a:off x="229793" y="16669"/>
            <a:ext cx="418999" cy="321469"/>
          </a:xfrm>
          <a:prstGeom prst="parallelogram">
            <a:avLst>
              <a:gd name="adj" fmla="val 8120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平行四边形 13"/>
          <p:cNvSpPr/>
          <p:nvPr userDrawn="1"/>
        </p:nvSpPr>
        <p:spPr>
          <a:xfrm rot="10800000" flipV="1">
            <a:off x="459586" y="16669"/>
            <a:ext cx="418999" cy="321469"/>
          </a:xfrm>
          <a:prstGeom prst="parallelogram">
            <a:avLst>
              <a:gd name="adj" fmla="val 8120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 userDrawn="1"/>
        </p:nvSpPr>
        <p:spPr>
          <a:xfrm rot="10800000" flipV="1">
            <a:off x="689378" y="16669"/>
            <a:ext cx="418999" cy="321469"/>
          </a:xfrm>
          <a:prstGeom prst="parallelogram">
            <a:avLst>
              <a:gd name="adj" fmla="val 81209"/>
            </a:avLst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/>
          <p:cNvSpPr/>
          <p:nvPr userDrawn="1"/>
        </p:nvSpPr>
        <p:spPr>
          <a:xfrm>
            <a:off x="6984206" y="6467394"/>
            <a:ext cx="5207794" cy="3310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zh-CN" sz="800" i="1" spc="300" dirty="0">
                <a:solidFill>
                  <a:srgbClr val="DE8B8B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Founder Securities Co., Ltd.   </a:t>
            </a:r>
            <a:r>
              <a:rPr lang="en-US" altLang="zh-CN" sz="800" b="1" i="1" spc="300" dirty="0">
                <a:solidFill>
                  <a:srgbClr val="DE8B8B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 </a:t>
            </a:r>
            <a:r>
              <a:rPr lang="zh-CN" altLang="en-US" sz="900" i="1" spc="600" dirty="0">
                <a:solidFill>
                  <a:prstClr val="black">
                    <a:lumMod val="85000"/>
                    <a:lumOff val="15000"/>
                  </a:prstClr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方正证券股份有限公司</a:t>
            </a:r>
          </a:p>
        </p:txBody>
      </p:sp>
    </p:spTree>
    <p:extLst>
      <p:ext uri="{BB962C8B-B14F-4D97-AF65-F5344CB8AC3E}">
        <p14:creationId xmlns:p14="http://schemas.microsoft.com/office/powerpoint/2010/main" val="309586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77030" y="2335214"/>
            <a:ext cx="712590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3600" spc="-15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87907" y="3271208"/>
            <a:ext cx="7125908" cy="5865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dirty="0">
                <a:solidFill>
                  <a:srgbClr val="7A7A7A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信息技术</a:t>
            </a:r>
            <a:r>
              <a:rPr lang="zh-CN" altLang="en-US" dirty="0" smtClean="0">
                <a:solidFill>
                  <a:srgbClr val="7A7A7A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中心  </a:t>
            </a:r>
            <a:r>
              <a:rPr lang="en-US" altLang="zh-CN" dirty="0" smtClean="0">
                <a:solidFill>
                  <a:srgbClr val="7A7A7A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2013/08</a:t>
            </a:r>
            <a:endParaRPr lang="zh-CN" altLang="en-US" sz="1200" dirty="0" smtClean="0">
              <a:solidFill>
                <a:srgbClr val="7D7D7D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471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1933354" y="3612843"/>
            <a:ext cx="8325293" cy="10633"/>
          </a:xfrm>
          <a:prstGeom prst="line">
            <a:avLst/>
          </a:prstGeom>
          <a:ln w="25400">
            <a:solidFill>
              <a:srgbClr val="D9D9D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任意多边形 4"/>
          <p:cNvSpPr>
            <a:spLocks/>
          </p:cNvSpPr>
          <p:nvPr/>
        </p:nvSpPr>
        <p:spPr bwMode="gray">
          <a:xfrm>
            <a:off x="4333096" y="3547299"/>
            <a:ext cx="3525809" cy="617491"/>
          </a:xfrm>
          <a:custGeom>
            <a:avLst/>
            <a:gdLst>
              <a:gd name="connsiteX0" fmla="*/ 1766803 w 3525809"/>
              <a:gd name="connsiteY0" fmla="*/ 0 h 588395"/>
              <a:gd name="connsiteX1" fmla="*/ 3414944 w 3525809"/>
              <a:gd name="connsiteY1" fmla="*/ 185690 h 588395"/>
              <a:gd name="connsiteX2" fmla="*/ 2461502 w 3525809"/>
              <a:gd name="connsiteY2" fmla="*/ 185690 h 588395"/>
              <a:gd name="connsiteX3" fmla="*/ 3525809 w 3525809"/>
              <a:gd name="connsiteY3" fmla="*/ 588395 h 588395"/>
              <a:gd name="connsiteX4" fmla="*/ 76857 w 3525809"/>
              <a:gd name="connsiteY4" fmla="*/ 587523 h 588395"/>
              <a:gd name="connsiteX5" fmla="*/ 0 w 3525809"/>
              <a:gd name="connsiteY5" fmla="*/ 587523 h 588395"/>
              <a:gd name="connsiteX6" fmla="*/ 1003077 w 3525809"/>
              <a:gd name="connsiteY6" fmla="*/ 185690 h 588395"/>
              <a:gd name="connsiteX7" fmla="*/ 118661 w 3525809"/>
              <a:gd name="connsiteY7" fmla="*/ 185690 h 588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25809" h="588395">
                <a:moveTo>
                  <a:pt x="1766803" y="0"/>
                </a:moveTo>
                <a:lnTo>
                  <a:pt x="3414944" y="185690"/>
                </a:lnTo>
                <a:lnTo>
                  <a:pt x="2461502" y="185690"/>
                </a:lnTo>
                <a:lnTo>
                  <a:pt x="3525809" y="588395"/>
                </a:lnTo>
                <a:lnTo>
                  <a:pt x="76857" y="587523"/>
                </a:lnTo>
                <a:lnTo>
                  <a:pt x="0" y="587523"/>
                </a:lnTo>
                <a:lnTo>
                  <a:pt x="1003077" y="185690"/>
                </a:lnTo>
                <a:lnTo>
                  <a:pt x="118661" y="185690"/>
                </a:lnTo>
                <a:close/>
              </a:path>
            </a:pathLst>
          </a:custGeom>
          <a:gradFill rotWithShape="1">
            <a:gsLst>
              <a:gs pos="100000">
                <a:schemeClr val="bg1">
                  <a:lumMod val="65000"/>
                  <a:alpha val="0"/>
                </a:schemeClr>
              </a:gs>
              <a:gs pos="0">
                <a:schemeClr val="bg1">
                  <a:lumMod val="79000"/>
                </a:scheme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30" tIns="45716" rIns="91430" bIns="45716">
            <a:noAutofit/>
          </a:bodyPr>
          <a:lstStyle/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933354" y="4476269"/>
            <a:ext cx="8325293" cy="10633"/>
          </a:xfrm>
          <a:prstGeom prst="line">
            <a:avLst/>
          </a:prstGeom>
          <a:ln w="25400">
            <a:solidFill>
              <a:srgbClr val="D9D9D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任意多边形 6"/>
          <p:cNvSpPr>
            <a:spLocks/>
          </p:cNvSpPr>
          <p:nvPr/>
        </p:nvSpPr>
        <p:spPr bwMode="gray">
          <a:xfrm>
            <a:off x="4333096" y="4415417"/>
            <a:ext cx="3525809" cy="617491"/>
          </a:xfrm>
          <a:custGeom>
            <a:avLst/>
            <a:gdLst>
              <a:gd name="connsiteX0" fmla="*/ 1766803 w 3525809"/>
              <a:gd name="connsiteY0" fmla="*/ 0 h 588395"/>
              <a:gd name="connsiteX1" fmla="*/ 3414944 w 3525809"/>
              <a:gd name="connsiteY1" fmla="*/ 185690 h 588395"/>
              <a:gd name="connsiteX2" fmla="*/ 2461502 w 3525809"/>
              <a:gd name="connsiteY2" fmla="*/ 185690 h 588395"/>
              <a:gd name="connsiteX3" fmla="*/ 3525809 w 3525809"/>
              <a:gd name="connsiteY3" fmla="*/ 588395 h 588395"/>
              <a:gd name="connsiteX4" fmla="*/ 76857 w 3525809"/>
              <a:gd name="connsiteY4" fmla="*/ 587523 h 588395"/>
              <a:gd name="connsiteX5" fmla="*/ 0 w 3525809"/>
              <a:gd name="connsiteY5" fmla="*/ 587523 h 588395"/>
              <a:gd name="connsiteX6" fmla="*/ 1003077 w 3525809"/>
              <a:gd name="connsiteY6" fmla="*/ 185690 h 588395"/>
              <a:gd name="connsiteX7" fmla="*/ 118661 w 3525809"/>
              <a:gd name="connsiteY7" fmla="*/ 185690 h 588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25809" h="588395">
                <a:moveTo>
                  <a:pt x="1766803" y="0"/>
                </a:moveTo>
                <a:lnTo>
                  <a:pt x="3414944" y="185690"/>
                </a:lnTo>
                <a:lnTo>
                  <a:pt x="2461502" y="185690"/>
                </a:lnTo>
                <a:lnTo>
                  <a:pt x="3525809" y="588395"/>
                </a:lnTo>
                <a:lnTo>
                  <a:pt x="76857" y="587523"/>
                </a:lnTo>
                <a:lnTo>
                  <a:pt x="0" y="587523"/>
                </a:lnTo>
                <a:lnTo>
                  <a:pt x="1003077" y="185690"/>
                </a:lnTo>
                <a:lnTo>
                  <a:pt x="118661" y="185690"/>
                </a:lnTo>
                <a:close/>
              </a:path>
            </a:pathLst>
          </a:custGeom>
          <a:gradFill rotWithShape="1">
            <a:gsLst>
              <a:gs pos="100000">
                <a:schemeClr val="bg1">
                  <a:lumMod val="65000"/>
                  <a:alpha val="0"/>
                </a:schemeClr>
              </a:gs>
              <a:gs pos="0">
                <a:schemeClr val="bg1">
                  <a:lumMod val="79000"/>
                </a:scheme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30" tIns="45716" rIns="91430" bIns="45716">
            <a:noAutofit/>
          </a:bodyPr>
          <a:lstStyle/>
          <a:p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4004149" y="4668474"/>
            <a:ext cx="4964063" cy="1349217"/>
            <a:chOff x="2563565" y="4554591"/>
            <a:chExt cx="4964063" cy="1484139"/>
          </a:xfrm>
        </p:grpSpPr>
        <p:grpSp>
          <p:nvGrpSpPr>
            <p:cNvPr id="13" name="组合 12"/>
            <p:cNvGrpSpPr/>
            <p:nvPr/>
          </p:nvGrpSpPr>
          <p:grpSpPr>
            <a:xfrm>
              <a:off x="2563565" y="4554591"/>
              <a:ext cx="3974813" cy="1484139"/>
              <a:chOff x="2563565" y="4554591"/>
              <a:chExt cx="3974813" cy="1484139"/>
            </a:xfrm>
          </p:grpSpPr>
          <p:sp>
            <p:nvSpPr>
              <p:cNvPr id="15" name="Freeform 112"/>
              <p:cNvSpPr>
                <a:spLocks noChangeAspect="1"/>
              </p:cNvSpPr>
              <p:nvPr/>
            </p:nvSpPr>
            <p:spPr bwMode="auto">
              <a:xfrm>
                <a:off x="3124292" y="4554591"/>
                <a:ext cx="2895416" cy="1484139"/>
              </a:xfrm>
              <a:custGeom>
                <a:avLst/>
                <a:gdLst>
                  <a:gd name="T0" fmla="*/ 743 w 959"/>
                  <a:gd name="T1" fmla="*/ 528 h 534"/>
                  <a:gd name="T2" fmla="*/ 607 w 959"/>
                  <a:gd name="T3" fmla="*/ 531 h 534"/>
                  <a:gd name="T4" fmla="*/ 187 w 959"/>
                  <a:gd name="T5" fmla="*/ 531 h 534"/>
                  <a:gd name="T6" fmla="*/ 121 w 959"/>
                  <a:gd name="T7" fmla="*/ 526 h 534"/>
                  <a:gd name="T8" fmla="*/ 13 w 959"/>
                  <a:gd name="T9" fmla="*/ 419 h 534"/>
                  <a:gd name="T10" fmla="*/ 23 w 959"/>
                  <a:gd name="T11" fmla="*/ 297 h 534"/>
                  <a:gd name="T12" fmla="*/ 96 w 959"/>
                  <a:gd name="T13" fmla="*/ 227 h 534"/>
                  <a:gd name="T14" fmla="*/ 212 w 959"/>
                  <a:gd name="T15" fmla="*/ 224 h 534"/>
                  <a:gd name="T16" fmla="*/ 320 w 959"/>
                  <a:gd name="T17" fmla="*/ 123 h 534"/>
                  <a:gd name="T18" fmla="*/ 487 w 959"/>
                  <a:gd name="T19" fmla="*/ 133 h 534"/>
                  <a:gd name="T20" fmla="*/ 687 w 959"/>
                  <a:gd name="T21" fmla="*/ 3 h 534"/>
                  <a:gd name="T22" fmla="*/ 805 w 959"/>
                  <a:gd name="T23" fmla="*/ 26 h 534"/>
                  <a:gd name="T24" fmla="*/ 940 w 959"/>
                  <a:gd name="T25" fmla="*/ 178 h 534"/>
                  <a:gd name="T26" fmla="*/ 952 w 959"/>
                  <a:gd name="T27" fmla="*/ 307 h 534"/>
                  <a:gd name="T28" fmla="*/ 843 w 959"/>
                  <a:gd name="T29" fmla="*/ 486 h 534"/>
                  <a:gd name="T30" fmla="*/ 743 w 959"/>
                  <a:gd name="T31" fmla="*/ 528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9" h="534">
                    <a:moveTo>
                      <a:pt x="743" y="528"/>
                    </a:moveTo>
                    <a:cubicBezTo>
                      <a:pt x="703" y="534"/>
                      <a:pt x="657" y="531"/>
                      <a:pt x="607" y="531"/>
                    </a:cubicBezTo>
                    <a:cubicBezTo>
                      <a:pt x="468" y="531"/>
                      <a:pt x="327" y="531"/>
                      <a:pt x="187" y="531"/>
                    </a:cubicBezTo>
                    <a:cubicBezTo>
                      <a:pt x="162" y="531"/>
                      <a:pt x="140" y="531"/>
                      <a:pt x="121" y="526"/>
                    </a:cubicBezTo>
                    <a:cubicBezTo>
                      <a:pt x="68" y="513"/>
                      <a:pt x="29" y="473"/>
                      <a:pt x="13" y="419"/>
                    </a:cubicBezTo>
                    <a:cubicBezTo>
                      <a:pt x="0" y="377"/>
                      <a:pt x="7" y="330"/>
                      <a:pt x="23" y="297"/>
                    </a:cubicBezTo>
                    <a:cubicBezTo>
                      <a:pt x="38" y="268"/>
                      <a:pt x="64" y="241"/>
                      <a:pt x="96" y="227"/>
                    </a:cubicBezTo>
                    <a:cubicBezTo>
                      <a:pt x="126" y="213"/>
                      <a:pt x="174" y="207"/>
                      <a:pt x="212" y="224"/>
                    </a:cubicBezTo>
                    <a:cubicBezTo>
                      <a:pt x="236" y="179"/>
                      <a:pt x="271" y="143"/>
                      <a:pt x="320" y="123"/>
                    </a:cubicBezTo>
                    <a:cubicBezTo>
                      <a:pt x="371" y="101"/>
                      <a:pt x="445" y="105"/>
                      <a:pt x="487" y="133"/>
                    </a:cubicBezTo>
                    <a:cubicBezTo>
                      <a:pt x="528" y="66"/>
                      <a:pt x="590" y="10"/>
                      <a:pt x="687" y="3"/>
                    </a:cubicBezTo>
                    <a:cubicBezTo>
                      <a:pt x="734" y="0"/>
                      <a:pt x="772" y="10"/>
                      <a:pt x="805" y="26"/>
                    </a:cubicBezTo>
                    <a:cubicBezTo>
                      <a:pt x="868" y="55"/>
                      <a:pt x="917" y="106"/>
                      <a:pt x="940" y="178"/>
                    </a:cubicBezTo>
                    <a:cubicBezTo>
                      <a:pt x="952" y="213"/>
                      <a:pt x="959" y="259"/>
                      <a:pt x="952" y="307"/>
                    </a:cubicBezTo>
                    <a:cubicBezTo>
                      <a:pt x="941" y="389"/>
                      <a:pt x="897" y="448"/>
                      <a:pt x="843" y="486"/>
                    </a:cubicBezTo>
                    <a:cubicBezTo>
                      <a:pt x="815" y="505"/>
                      <a:pt x="782" y="521"/>
                      <a:pt x="743" y="528"/>
                    </a:cubicBezTo>
                    <a:close/>
                  </a:path>
                </a:pathLst>
              </a:custGeom>
              <a:pattFill prst="wdUpDiag">
                <a:fgClr>
                  <a:schemeClr val="bg1"/>
                </a:fgClr>
                <a:bgClr>
                  <a:schemeClr val="bg1">
                    <a:lumMod val="95000"/>
                  </a:schemeClr>
                </a:bgClr>
              </a:pattFill>
              <a:ln w="53975">
                <a:solidFill>
                  <a:schemeClr val="bg1">
                    <a:lumMod val="8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" dirty="0">
                  <a:solidFill>
                    <a:srgbClr val="C00000"/>
                  </a:solidFill>
                  <a:latin typeface="Arial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6" name="TextBox 12"/>
              <p:cNvSpPr txBox="1"/>
              <p:nvPr/>
            </p:nvSpPr>
            <p:spPr>
              <a:xfrm>
                <a:off x="3965943" y="5381675"/>
                <a:ext cx="2572435" cy="4739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200" b="1" dirty="0" smtClean="0">
                    <a:solidFill>
                      <a:srgbClr val="C00000"/>
                    </a:solidFill>
                    <a:latin typeface="Arial"/>
                    <a:ea typeface="微软雅黑"/>
                  </a:rPr>
                  <a:t>一账号</a:t>
                </a:r>
                <a:endParaRPr lang="zh-CN" altLang="en-US" sz="2200" b="1" dirty="0">
                  <a:solidFill>
                    <a:srgbClr val="C00000"/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2563565" y="5006978"/>
                <a:ext cx="2733023" cy="4739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200" b="1" dirty="0">
                    <a:solidFill>
                      <a:srgbClr val="C00000"/>
                    </a:solidFill>
                    <a:latin typeface="Arial"/>
                    <a:ea typeface="微软雅黑"/>
                  </a:rPr>
                  <a:t>随时</a:t>
                </a:r>
                <a:endParaRPr lang="zh-CN" altLang="en-US" sz="2200" b="1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2897264" y="5488113"/>
                <a:ext cx="2733023" cy="4739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200" b="1" dirty="0">
                    <a:solidFill>
                      <a:srgbClr val="C00000"/>
                    </a:solidFill>
                    <a:latin typeface="Arial"/>
                    <a:ea typeface="微软雅黑"/>
                  </a:rPr>
                  <a:t>随地</a:t>
                </a:r>
                <a:endParaRPr lang="zh-CN" altLang="en-US" sz="2200" b="1" dirty="0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2563565" y="4941033"/>
              <a:ext cx="4964063" cy="4739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200" b="1" dirty="0">
                  <a:solidFill>
                    <a:srgbClr val="C00000"/>
                  </a:solidFill>
                  <a:latin typeface="Arial"/>
                  <a:ea typeface="微软雅黑"/>
                </a:rPr>
                <a:t>自动同步</a:t>
              </a:r>
              <a:endParaRPr lang="zh-CN" altLang="en-US" sz="2200" b="1" dirty="0">
                <a:solidFill>
                  <a:srgbClr val="C00000"/>
                </a:solidFill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03200" y="4879172"/>
            <a:ext cx="15402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1933354" y="2557212"/>
            <a:ext cx="8325293" cy="10633"/>
          </a:xfrm>
          <a:prstGeom prst="line">
            <a:avLst/>
          </a:prstGeom>
          <a:ln w="25400">
            <a:solidFill>
              <a:srgbClr val="D9D9D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任意多边形 55"/>
          <p:cNvSpPr>
            <a:spLocks/>
          </p:cNvSpPr>
          <p:nvPr/>
        </p:nvSpPr>
        <p:spPr bwMode="gray">
          <a:xfrm>
            <a:off x="4333096" y="2491668"/>
            <a:ext cx="3525809" cy="617491"/>
          </a:xfrm>
          <a:custGeom>
            <a:avLst/>
            <a:gdLst>
              <a:gd name="connsiteX0" fmla="*/ 1766803 w 3525809"/>
              <a:gd name="connsiteY0" fmla="*/ 0 h 588395"/>
              <a:gd name="connsiteX1" fmla="*/ 3414944 w 3525809"/>
              <a:gd name="connsiteY1" fmla="*/ 185690 h 588395"/>
              <a:gd name="connsiteX2" fmla="*/ 2461502 w 3525809"/>
              <a:gd name="connsiteY2" fmla="*/ 185690 h 588395"/>
              <a:gd name="connsiteX3" fmla="*/ 3525809 w 3525809"/>
              <a:gd name="connsiteY3" fmla="*/ 588395 h 588395"/>
              <a:gd name="connsiteX4" fmla="*/ 76857 w 3525809"/>
              <a:gd name="connsiteY4" fmla="*/ 587523 h 588395"/>
              <a:gd name="connsiteX5" fmla="*/ 0 w 3525809"/>
              <a:gd name="connsiteY5" fmla="*/ 587523 h 588395"/>
              <a:gd name="connsiteX6" fmla="*/ 1003077 w 3525809"/>
              <a:gd name="connsiteY6" fmla="*/ 185690 h 588395"/>
              <a:gd name="connsiteX7" fmla="*/ 118661 w 3525809"/>
              <a:gd name="connsiteY7" fmla="*/ 185690 h 588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25809" h="588395">
                <a:moveTo>
                  <a:pt x="1766803" y="0"/>
                </a:moveTo>
                <a:lnTo>
                  <a:pt x="3414944" y="185690"/>
                </a:lnTo>
                <a:lnTo>
                  <a:pt x="2461502" y="185690"/>
                </a:lnTo>
                <a:lnTo>
                  <a:pt x="3525809" y="588395"/>
                </a:lnTo>
                <a:lnTo>
                  <a:pt x="76857" y="587523"/>
                </a:lnTo>
                <a:lnTo>
                  <a:pt x="0" y="587523"/>
                </a:lnTo>
                <a:lnTo>
                  <a:pt x="1003077" y="185690"/>
                </a:lnTo>
                <a:lnTo>
                  <a:pt x="118661" y="185690"/>
                </a:lnTo>
                <a:close/>
              </a:path>
            </a:pathLst>
          </a:custGeom>
          <a:gradFill rotWithShape="1">
            <a:gsLst>
              <a:gs pos="100000">
                <a:schemeClr val="bg1">
                  <a:lumMod val="65000"/>
                  <a:alpha val="0"/>
                </a:schemeClr>
              </a:gs>
              <a:gs pos="0">
                <a:schemeClr val="bg1">
                  <a:lumMod val="79000"/>
                </a:scheme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30" tIns="45716" rIns="91430" bIns="45716">
            <a:noAutofit/>
          </a:bodyPr>
          <a:lstStyle/>
          <a:p>
            <a:endParaRPr lang="zh-CN" altLang="en-US"/>
          </a:p>
        </p:txBody>
      </p:sp>
      <p:grpSp>
        <p:nvGrpSpPr>
          <p:cNvPr id="58" name="组合 57"/>
          <p:cNvGrpSpPr/>
          <p:nvPr/>
        </p:nvGrpSpPr>
        <p:grpSpPr>
          <a:xfrm>
            <a:off x="5630005" y="1751451"/>
            <a:ext cx="972980" cy="748410"/>
            <a:chOff x="4811406" y="4783545"/>
            <a:chExt cx="1258272" cy="967855"/>
          </a:xfrm>
          <a:solidFill>
            <a:schemeClr val="bg1">
              <a:lumMod val="50000"/>
            </a:schemeClr>
          </a:solidFill>
        </p:grpSpPr>
        <p:grpSp>
          <p:nvGrpSpPr>
            <p:cNvPr id="60" name="组合 59"/>
            <p:cNvGrpSpPr/>
            <p:nvPr/>
          </p:nvGrpSpPr>
          <p:grpSpPr>
            <a:xfrm>
              <a:off x="4811406" y="4783545"/>
              <a:ext cx="296512" cy="962259"/>
              <a:chOff x="1241708" y="3098951"/>
              <a:chExt cx="497949" cy="1615975"/>
            </a:xfrm>
            <a:grpFill/>
          </p:grpSpPr>
          <p:sp>
            <p:nvSpPr>
              <p:cNvPr id="72" name="Freeform 1584"/>
              <p:cNvSpPr>
                <a:spLocks/>
              </p:cNvSpPr>
              <p:nvPr/>
            </p:nvSpPr>
            <p:spPr bwMode="auto">
              <a:xfrm>
                <a:off x="1363848" y="3098951"/>
                <a:ext cx="244275" cy="263066"/>
              </a:xfrm>
              <a:custGeom>
                <a:avLst/>
                <a:gdLst>
                  <a:gd name="T0" fmla="*/ 2147483647 w 34"/>
                  <a:gd name="T1" fmla="*/ 2147483647 h 36"/>
                  <a:gd name="T2" fmla="*/ 2147483647 w 34"/>
                  <a:gd name="T3" fmla="*/ 2147483647 h 36"/>
                  <a:gd name="T4" fmla="*/ 2147483647 w 34"/>
                  <a:gd name="T5" fmla="*/ 2147483647 h 36"/>
                  <a:gd name="T6" fmla="*/ 2147483647 w 34"/>
                  <a:gd name="T7" fmla="*/ 2147483647 h 36"/>
                  <a:gd name="T8" fmla="*/ 2147483647 w 34"/>
                  <a:gd name="T9" fmla="*/ 2147483647 h 36"/>
                  <a:gd name="T10" fmla="*/ 2147483647 w 34"/>
                  <a:gd name="T11" fmla="*/ 2147483647 h 36"/>
                  <a:gd name="T12" fmla="*/ 2147483647 w 34"/>
                  <a:gd name="T13" fmla="*/ 2147483647 h 36"/>
                  <a:gd name="T14" fmla="*/ 2147483647 w 34"/>
                  <a:gd name="T15" fmla="*/ 2147483647 h 36"/>
                  <a:gd name="T16" fmla="*/ 2147483647 w 34"/>
                  <a:gd name="T17" fmla="*/ 2147483647 h 36"/>
                  <a:gd name="T18" fmla="*/ 0 w 34"/>
                  <a:gd name="T19" fmla="*/ 2147483647 h 36"/>
                  <a:gd name="T20" fmla="*/ 0 w 34"/>
                  <a:gd name="T21" fmla="*/ 2147483647 h 36"/>
                  <a:gd name="T22" fmla="*/ 0 w 34"/>
                  <a:gd name="T23" fmla="*/ 2147483647 h 36"/>
                  <a:gd name="T24" fmla="*/ 0 w 34"/>
                  <a:gd name="T25" fmla="*/ 2147483647 h 36"/>
                  <a:gd name="T26" fmla="*/ 2147483647 w 34"/>
                  <a:gd name="T27" fmla="*/ 2147483647 h 36"/>
                  <a:gd name="T28" fmla="*/ 2147483647 w 34"/>
                  <a:gd name="T29" fmla="*/ 2147483647 h 36"/>
                  <a:gd name="T30" fmla="*/ 2147483647 w 34"/>
                  <a:gd name="T31" fmla="*/ 0 h 36"/>
                  <a:gd name="T32" fmla="*/ 2147483647 w 34"/>
                  <a:gd name="T33" fmla="*/ 0 h 36"/>
                  <a:gd name="T34" fmla="*/ 2147483647 w 34"/>
                  <a:gd name="T35" fmla="*/ 2147483647 h 36"/>
                  <a:gd name="T36" fmla="*/ 2147483647 w 34"/>
                  <a:gd name="T37" fmla="*/ 2147483647 h 36"/>
                  <a:gd name="T38" fmla="*/ 2147483647 w 34"/>
                  <a:gd name="T39" fmla="*/ 2147483647 h 36"/>
                  <a:gd name="T40" fmla="*/ 2147483647 w 34"/>
                  <a:gd name="T41" fmla="*/ 2147483647 h 36"/>
                  <a:gd name="T42" fmla="*/ 2147483647 w 34"/>
                  <a:gd name="T43" fmla="*/ 2147483647 h 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34"/>
                  <a:gd name="T67" fmla="*/ 0 h 36"/>
                  <a:gd name="T68" fmla="*/ 34 w 34"/>
                  <a:gd name="T69" fmla="*/ 36 h 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34" h="36">
                    <a:moveTo>
                      <a:pt x="34" y="18"/>
                    </a:moveTo>
                    <a:lnTo>
                      <a:pt x="34" y="18"/>
                    </a:lnTo>
                    <a:lnTo>
                      <a:pt x="34" y="26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6" y="36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6"/>
                    </a:lnTo>
                    <a:lnTo>
                      <a:pt x="0" y="18"/>
                    </a:lnTo>
                    <a:lnTo>
                      <a:pt x="0" y="12"/>
                    </a:lnTo>
                    <a:lnTo>
                      <a:pt x="4" y="6"/>
                    </a:lnTo>
                    <a:lnTo>
                      <a:pt x="10" y="2"/>
                    </a:lnTo>
                    <a:lnTo>
                      <a:pt x="16" y="0"/>
                    </a:lnTo>
                    <a:lnTo>
                      <a:pt x="24" y="2"/>
                    </a:lnTo>
                    <a:lnTo>
                      <a:pt x="30" y="6"/>
                    </a:lnTo>
                    <a:lnTo>
                      <a:pt x="34" y="12"/>
                    </a:lnTo>
                    <a:lnTo>
                      <a:pt x="34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73" name="Freeform 1590"/>
              <p:cNvSpPr>
                <a:spLocks/>
              </p:cNvSpPr>
              <p:nvPr/>
            </p:nvSpPr>
            <p:spPr bwMode="auto">
              <a:xfrm>
                <a:off x="1241708" y="3399597"/>
                <a:ext cx="497949" cy="1315329"/>
              </a:xfrm>
              <a:custGeom>
                <a:avLst/>
                <a:gdLst>
                  <a:gd name="T0" fmla="*/ 2147483647 w 68"/>
                  <a:gd name="T1" fmla="*/ 0 h 180"/>
                  <a:gd name="T2" fmla="*/ 2147483647 w 68"/>
                  <a:gd name="T3" fmla="*/ 0 h 180"/>
                  <a:gd name="T4" fmla="*/ 2147483647 w 68"/>
                  <a:gd name="T5" fmla="*/ 0 h 180"/>
                  <a:gd name="T6" fmla="*/ 2147483647 w 68"/>
                  <a:gd name="T7" fmla="*/ 2147483647 h 180"/>
                  <a:gd name="T8" fmla="*/ 2147483647 w 68"/>
                  <a:gd name="T9" fmla="*/ 2147483647 h 180"/>
                  <a:gd name="T10" fmla="*/ 2147483647 w 68"/>
                  <a:gd name="T11" fmla="*/ 2147483647 h 180"/>
                  <a:gd name="T12" fmla="*/ 2147483647 w 68"/>
                  <a:gd name="T13" fmla="*/ 2147483647 h 180"/>
                  <a:gd name="T14" fmla="*/ 2147483647 w 68"/>
                  <a:gd name="T15" fmla="*/ 0 h 180"/>
                  <a:gd name="T16" fmla="*/ 2147483647 w 68"/>
                  <a:gd name="T17" fmla="*/ 0 h 180"/>
                  <a:gd name="T18" fmla="*/ 2147483647 w 68"/>
                  <a:gd name="T19" fmla="*/ 0 h 180"/>
                  <a:gd name="T20" fmla="*/ 2147483647 w 68"/>
                  <a:gd name="T21" fmla="*/ 0 h 180"/>
                  <a:gd name="T22" fmla="*/ 0 w 68"/>
                  <a:gd name="T23" fmla="*/ 2147483647 h 180"/>
                  <a:gd name="T24" fmla="*/ 0 w 68"/>
                  <a:gd name="T25" fmla="*/ 2147483647 h 180"/>
                  <a:gd name="T26" fmla="*/ 0 w 68"/>
                  <a:gd name="T27" fmla="*/ 2147483647 h 180"/>
                  <a:gd name="T28" fmla="*/ 2147483647 w 68"/>
                  <a:gd name="T29" fmla="*/ 2147483647 h 180"/>
                  <a:gd name="T30" fmla="*/ 2147483647 w 68"/>
                  <a:gd name="T31" fmla="*/ 2147483647 h 180"/>
                  <a:gd name="T32" fmla="*/ 2147483647 w 68"/>
                  <a:gd name="T33" fmla="*/ 2147483647 h 180"/>
                  <a:gd name="T34" fmla="*/ 2147483647 w 68"/>
                  <a:gd name="T35" fmla="*/ 2147483647 h 180"/>
                  <a:gd name="T36" fmla="*/ 2147483647 w 68"/>
                  <a:gd name="T37" fmla="*/ 2147483647 h 180"/>
                  <a:gd name="T38" fmla="*/ 2147483647 w 68"/>
                  <a:gd name="T39" fmla="*/ 2147483647 h 180"/>
                  <a:gd name="T40" fmla="*/ 2147483647 w 68"/>
                  <a:gd name="T41" fmla="*/ 2147483647 h 180"/>
                  <a:gd name="T42" fmla="*/ 2147483647 w 68"/>
                  <a:gd name="T43" fmla="*/ 2147483647 h 180"/>
                  <a:gd name="T44" fmla="*/ 2147483647 w 68"/>
                  <a:gd name="T45" fmla="*/ 2147483647 h 180"/>
                  <a:gd name="T46" fmla="*/ 2147483647 w 68"/>
                  <a:gd name="T47" fmla="*/ 2147483647 h 180"/>
                  <a:gd name="T48" fmla="*/ 2147483647 w 68"/>
                  <a:gd name="T49" fmla="*/ 2147483647 h 180"/>
                  <a:gd name="T50" fmla="*/ 2147483647 w 68"/>
                  <a:gd name="T51" fmla="*/ 2147483647 h 180"/>
                  <a:gd name="T52" fmla="*/ 2147483647 w 68"/>
                  <a:gd name="T53" fmla="*/ 2147483647 h 180"/>
                  <a:gd name="T54" fmla="*/ 2147483647 w 68"/>
                  <a:gd name="T55" fmla="*/ 2147483647 h 180"/>
                  <a:gd name="T56" fmla="*/ 2147483647 w 68"/>
                  <a:gd name="T57" fmla="*/ 2147483647 h 180"/>
                  <a:gd name="T58" fmla="*/ 2147483647 w 68"/>
                  <a:gd name="T59" fmla="*/ 2147483647 h 180"/>
                  <a:gd name="T60" fmla="*/ 2147483647 w 68"/>
                  <a:gd name="T61" fmla="*/ 2147483647 h 180"/>
                  <a:gd name="T62" fmla="*/ 2147483647 w 68"/>
                  <a:gd name="T63" fmla="*/ 2147483647 h 180"/>
                  <a:gd name="T64" fmla="*/ 2147483647 w 68"/>
                  <a:gd name="T65" fmla="*/ 2147483647 h 180"/>
                  <a:gd name="T66" fmla="*/ 2147483647 w 68"/>
                  <a:gd name="T67" fmla="*/ 2147483647 h 180"/>
                  <a:gd name="T68" fmla="*/ 2147483647 w 68"/>
                  <a:gd name="T69" fmla="*/ 2147483647 h 180"/>
                  <a:gd name="T70" fmla="*/ 2147483647 w 68"/>
                  <a:gd name="T71" fmla="*/ 2147483647 h 180"/>
                  <a:gd name="T72" fmla="*/ 2147483647 w 68"/>
                  <a:gd name="T73" fmla="*/ 2147483647 h 180"/>
                  <a:gd name="T74" fmla="*/ 2147483647 w 68"/>
                  <a:gd name="T75" fmla="*/ 0 h 180"/>
                  <a:gd name="T76" fmla="*/ 2147483647 w 68"/>
                  <a:gd name="T77" fmla="*/ 0 h 180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68"/>
                  <a:gd name="T118" fmla="*/ 0 h 180"/>
                  <a:gd name="T119" fmla="*/ 68 w 68"/>
                  <a:gd name="T120" fmla="*/ 180 h 180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68" h="180">
                    <a:moveTo>
                      <a:pt x="54" y="0"/>
                    </a:moveTo>
                    <a:lnTo>
                      <a:pt x="48" y="0"/>
                    </a:lnTo>
                    <a:lnTo>
                      <a:pt x="40" y="24"/>
                    </a:lnTo>
                    <a:lnTo>
                      <a:pt x="36" y="10"/>
                    </a:lnTo>
                    <a:lnTo>
                      <a:pt x="36" y="6"/>
                    </a:lnTo>
                    <a:lnTo>
                      <a:pt x="34" y="2"/>
                    </a:lnTo>
                    <a:lnTo>
                      <a:pt x="30" y="6"/>
                    </a:lnTo>
                    <a:lnTo>
                      <a:pt x="32" y="10"/>
                    </a:lnTo>
                    <a:lnTo>
                      <a:pt x="30" y="30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66"/>
                    </a:lnTo>
                    <a:lnTo>
                      <a:pt x="0" y="70"/>
                    </a:lnTo>
                    <a:lnTo>
                      <a:pt x="2" y="74"/>
                    </a:lnTo>
                    <a:lnTo>
                      <a:pt x="6" y="76"/>
                    </a:lnTo>
                    <a:lnTo>
                      <a:pt x="10" y="78"/>
                    </a:lnTo>
                    <a:lnTo>
                      <a:pt x="10" y="90"/>
                    </a:lnTo>
                    <a:lnTo>
                      <a:pt x="10" y="92"/>
                    </a:lnTo>
                    <a:lnTo>
                      <a:pt x="10" y="94"/>
                    </a:lnTo>
                    <a:lnTo>
                      <a:pt x="10" y="168"/>
                    </a:lnTo>
                    <a:lnTo>
                      <a:pt x="10" y="172"/>
                    </a:lnTo>
                    <a:lnTo>
                      <a:pt x="12" y="176"/>
                    </a:lnTo>
                    <a:lnTo>
                      <a:pt x="16" y="180"/>
                    </a:lnTo>
                    <a:lnTo>
                      <a:pt x="20" y="180"/>
                    </a:lnTo>
                    <a:lnTo>
                      <a:pt x="24" y="180"/>
                    </a:lnTo>
                    <a:lnTo>
                      <a:pt x="28" y="176"/>
                    </a:lnTo>
                    <a:lnTo>
                      <a:pt x="30" y="172"/>
                    </a:lnTo>
                    <a:lnTo>
                      <a:pt x="30" y="168"/>
                    </a:lnTo>
                    <a:lnTo>
                      <a:pt x="30" y="102"/>
                    </a:lnTo>
                    <a:lnTo>
                      <a:pt x="38" y="102"/>
                    </a:lnTo>
                    <a:lnTo>
                      <a:pt x="38" y="168"/>
                    </a:lnTo>
                    <a:lnTo>
                      <a:pt x="38" y="172"/>
                    </a:lnTo>
                    <a:lnTo>
                      <a:pt x="42" y="176"/>
                    </a:lnTo>
                    <a:lnTo>
                      <a:pt x="44" y="180"/>
                    </a:lnTo>
                    <a:lnTo>
                      <a:pt x="48" y="180"/>
                    </a:lnTo>
                    <a:lnTo>
                      <a:pt x="52" y="180"/>
                    </a:lnTo>
                    <a:lnTo>
                      <a:pt x="56" y="176"/>
                    </a:lnTo>
                    <a:lnTo>
                      <a:pt x="58" y="172"/>
                    </a:lnTo>
                    <a:lnTo>
                      <a:pt x="60" y="168"/>
                    </a:lnTo>
                    <a:lnTo>
                      <a:pt x="60" y="94"/>
                    </a:lnTo>
                    <a:lnTo>
                      <a:pt x="60" y="92"/>
                    </a:lnTo>
                    <a:lnTo>
                      <a:pt x="60" y="90"/>
                    </a:lnTo>
                    <a:lnTo>
                      <a:pt x="60" y="78"/>
                    </a:lnTo>
                    <a:lnTo>
                      <a:pt x="62" y="76"/>
                    </a:lnTo>
                    <a:lnTo>
                      <a:pt x="66" y="74"/>
                    </a:lnTo>
                    <a:lnTo>
                      <a:pt x="68" y="70"/>
                    </a:lnTo>
                    <a:lnTo>
                      <a:pt x="68" y="66"/>
                    </a:lnTo>
                    <a:lnTo>
                      <a:pt x="68" y="12"/>
                    </a:lnTo>
                    <a:lnTo>
                      <a:pt x="68" y="8"/>
                    </a:lnTo>
                    <a:lnTo>
                      <a:pt x="64" y="4"/>
                    </a:lnTo>
                    <a:lnTo>
                      <a:pt x="60" y="0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5128265" y="4789141"/>
              <a:ext cx="302105" cy="962259"/>
              <a:chOff x="1758447" y="3108349"/>
              <a:chExt cx="507341" cy="1615975"/>
            </a:xfrm>
            <a:grpFill/>
          </p:grpSpPr>
          <p:sp>
            <p:nvSpPr>
              <p:cNvPr id="70" name="Freeform 1585"/>
              <p:cNvSpPr>
                <a:spLocks/>
              </p:cNvSpPr>
              <p:nvPr/>
            </p:nvSpPr>
            <p:spPr bwMode="auto">
              <a:xfrm>
                <a:off x="1889980" y="3108349"/>
                <a:ext cx="244275" cy="253668"/>
              </a:xfrm>
              <a:custGeom>
                <a:avLst/>
                <a:gdLst>
                  <a:gd name="T0" fmla="*/ 2147483647 w 34"/>
                  <a:gd name="T1" fmla="*/ 2147483647 h 34"/>
                  <a:gd name="T2" fmla="*/ 2147483647 w 34"/>
                  <a:gd name="T3" fmla="*/ 2147483647 h 34"/>
                  <a:gd name="T4" fmla="*/ 2147483647 w 34"/>
                  <a:gd name="T5" fmla="*/ 2147483647 h 34"/>
                  <a:gd name="T6" fmla="*/ 2147483647 w 34"/>
                  <a:gd name="T7" fmla="*/ 2147483647 h 34"/>
                  <a:gd name="T8" fmla="*/ 2147483647 w 34"/>
                  <a:gd name="T9" fmla="*/ 2147483647 h 34"/>
                  <a:gd name="T10" fmla="*/ 2147483647 w 34"/>
                  <a:gd name="T11" fmla="*/ 2147483647 h 34"/>
                  <a:gd name="T12" fmla="*/ 2147483647 w 34"/>
                  <a:gd name="T13" fmla="*/ 2147483647 h 34"/>
                  <a:gd name="T14" fmla="*/ 2147483647 w 34"/>
                  <a:gd name="T15" fmla="*/ 2147483647 h 34"/>
                  <a:gd name="T16" fmla="*/ 2147483647 w 34"/>
                  <a:gd name="T17" fmla="*/ 2147483647 h 34"/>
                  <a:gd name="T18" fmla="*/ 0 w 34"/>
                  <a:gd name="T19" fmla="*/ 2147483647 h 34"/>
                  <a:gd name="T20" fmla="*/ 0 w 34"/>
                  <a:gd name="T21" fmla="*/ 2147483647 h 34"/>
                  <a:gd name="T22" fmla="*/ 0 w 34"/>
                  <a:gd name="T23" fmla="*/ 2147483647 h 34"/>
                  <a:gd name="T24" fmla="*/ 0 w 34"/>
                  <a:gd name="T25" fmla="*/ 2147483647 h 34"/>
                  <a:gd name="T26" fmla="*/ 2147483647 w 34"/>
                  <a:gd name="T27" fmla="*/ 2147483647 h 34"/>
                  <a:gd name="T28" fmla="*/ 2147483647 w 34"/>
                  <a:gd name="T29" fmla="*/ 0 h 34"/>
                  <a:gd name="T30" fmla="*/ 2147483647 w 34"/>
                  <a:gd name="T31" fmla="*/ 0 h 34"/>
                  <a:gd name="T32" fmla="*/ 2147483647 w 34"/>
                  <a:gd name="T33" fmla="*/ 0 h 34"/>
                  <a:gd name="T34" fmla="*/ 2147483647 w 34"/>
                  <a:gd name="T35" fmla="*/ 0 h 34"/>
                  <a:gd name="T36" fmla="*/ 2147483647 w 34"/>
                  <a:gd name="T37" fmla="*/ 2147483647 h 34"/>
                  <a:gd name="T38" fmla="*/ 2147483647 w 34"/>
                  <a:gd name="T39" fmla="*/ 2147483647 h 34"/>
                  <a:gd name="T40" fmla="*/ 2147483647 w 34"/>
                  <a:gd name="T41" fmla="*/ 2147483647 h 34"/>
                  <a:gd name="T42" fmla="*/ 2147483647 w 34"/>
                  <a:gd name="T43" fmla="*/ 2147483647 h 3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34"/>
                  <a:gd name="T67" fmla="*/ 0 h 34"/>
                  <a:gd name="T68" fmla="*/ 34 w 34"/>
                  <a:gd name="T69" fmla="*/ 34 h 34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4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8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0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4" y="10"/>
                    </a:lnTo>
                    <a:lnTo>
                      <a:pt x="34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71" name="Freeform 1591"/>
              <p:cNvSpPr>
                <a:spLocks noEditPoints="1"/>
              </p:cNvSpPr>
              <p:nvPr/>
            </p:nvSpPr>
            <p:spPr bwMode="auto">
              <a:xfrm>
                <a:off x="1758447" y="3399597"/>
                <a:ext cx="507341" cy="1324727"/>
              </a:xfrm>
              <a:custGeom>
                <a:avLst/>
                <a:gdLst>
                  <a:gd name="T0" fmla="*/ 2147483647 w 70"/>
                  <a:gd name="T1" fmla="*/ 0 h 182"/>
                  <a:gd name="T2" fmla="*/ 2147483647 w 70"/>
                  <a:gd name="T3" fmla="*/ 0 h 182"/>
                  <a:gd name="T4" fmla="*/ 2147483647 w 70"/>
                  <a:gd name="T5" fmla="*/ 0 h 182"/>
                  <a:gd name="T6" fmla="*/ 2147483647 w 70"/>
                  <a:gd name="T7" fmla="*/ 2147483647 h 182"/>
                  <a:gd name="T8" fmla="*/ 2147483647 w 70"/>
                  <a:gd name="T9" fmla="*/ 0 h 182"/>
                  <a:gd name="T10" fmla="*/ 2147483647 w 70"/>
                  <a:gd name="T11" fmla="*/ 0 h 182"/>
                  <a:gd name="T12" fmla="*/ 2147483647 w 70"/>
                  <a:gd name="T13" fmla="*/ 0 h 182"/>
                  <a:gd name="T14" fmla="*/ 2147483647 w 70"/>
                  <a:gd name="T15" fmla="*/ 0 h 182"/>
                  <a:gd name="T16" fmla="*/ 2147483647 w 70"/>
                  <a:gd name="T17" fmla="*/ 2147483647 h 182"/>
                  <a:gd name="T18" fmla="*/ 0 w 70"/>
                  <a:gd name="T19" fmla="*/ 2147483647 h 182"/>
                  <a:gd name="T20" fmla="*/ 0 w 70"/>
                  <a:gd name="T21" fmla="*/ 2147483647 h 182"/>
                  <a:gd name="T22" fmla="*/ 2147483647 w 70"/>
                  <a:gd name="T23" fmla="*/ 2147483647 h 182"/>
                  <a:gd name="T24" fmla="*/ 2147483647 w 70"/>
                  <a:gd name="T25" fmla="*/ 2147483647 h 182"/>
                  <a:gd name="T26" fmla="*/ 2147483647 w 70"/>
                  <a:gd name="T27" fmla="*/ 2147483647 h 182"/>
                  <a:gd name="T28" fmla="*/ 2147483647 w 70"/>
                  <a:gd name="T29" fmla="*/ 2147483647 h 182"/>
                  <a:gd name="T30" fmla="*/ 2147483647 w 70"/>
                  <a:gd name="T31" fmla="*/ 2147483647 h 182"/>
                  <a:gd name="T32" fmla="*/ 2147483647 w 70"/>
                  <a:gd name="T33" fmla="*/ 2147483647 h 182"/>
                  <a:gd name="T34" fmla="*/ 2147483647 w 70"/>
                  <a:gd name="T35" fmla="*/ 2147483647 h 182"/>
                  <a:gd name="T36" fmla="*/ 2147483647 w 70"/>
                  <a:gd name="T37" fmla="*/ 2147483647 h 182"/>
                  <a:gd name="T38" fmla="*/ 2147483647 w 70"/>
                  <a:gd name="T39" fmla="*/ 2147483647 h 182"/>
                  <a:gd name="T40" fmla="*/ 2147483647 w 70"/>
                  <a:gd name="T41" fmla="*/ 2147483647 h 182"/>
                  <a:gd name="T42" fmla="*/ 2147483647 w 70"/>
                  <a:gd name="T43" fmla="*/ 2147483647 h 182"/>
                  <a:gd name="T44" fmla="*/ 2147483647 w 70"/>
                  <a:gd name="T45" fmla="*/ 2147483647 h 182"/>
                  <a:gd name="T46" fmla="*/ 2147483647 w 70"/>
                  <a:gd name="T47" fmla="*/ 2147483647 h 182"/>
                  <a:gd name="T48" fmla="*/ 2147483647 w 70"/>
                  <a:gd name="T49" fmla="*/ 2147483647 h 182"/>
                  <a:gd name="T50" fmla="*/ 2147483647 w 70"/>
                  <a:gd name="T51" fmla="*/ 2147483647 h 182"/>
                  <a:gd name="T52" fmla="*/ 2147483647 w 70"/>
                  <a:gd name="T53" fmla="*/ 2147483647 h 182"/>
                  <a:gd name="T54" fmla="*/ 2147483647 w 70"/>
                  <a:gd name="T55" fmla="*/ 2147483647 h 182"/>
                  <a:gd name="T56" fmla="*/ 2147483647 w 70"/>
                  <a:gd name="T57" fmla="*/ 2147483647 h 182"/>
                  <a:gd name="T58" fmla="*/ 2147483647 w 70"/>
                  <a:gd name="T59" fmla="*/ 2147483647 h 182"/>
                  <a:gd name="T60" fmla="*/ 2147483647 w 70"/>
                  <a:gd name="T61" fmla="*/ 2147483647 h 182"/>
                  <a:gd name="T62" fmla="*/ 2147483647 w 70"/>
                  <a:gd name="T63" fmla="*/ 2147483647 h 182"/>
                  <a:gd name="T64" fmla="*/ 2147483647 w 70"/>
                  <a:gd name="T65" fmla="*/ 2147483647 h 182"/>
                  <a:gd name="T66" fmla="*/ 2147483647 w 70"/>
                  <a:gd name="T67" fmla="*/ 2147483647 h 182"/>
                  <a:gd name="T68" fmla="*/ 2147483647 w 70"/>
                  <a:gd name="T69" fmla="*/ 2147483647 h 182"/>
                  <a:gd name="T70" fmla="*/ 2147483647 w 70"/>
                  <a:gd name="T71" fmla="*/ 0 h 182"/>
                  <a:gd name="T72" fmla="*/ 2147483647 w 70"/>
                  <a:gd name="T73" fmla="*/ 2147483647 h 182"/>
                  <a:gd name="T74" fmla="*/ 2147483647 w 70"/>
                  <a:gd name="T75" fmla="*/ 2147483647 h 182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70"/>
                  <a:gd name="T115" fmla="*/ 0 h 182"/>
                  <a:gd name="T116" fmla="*/ 70 w 70"/>
                  <a:gd name="T117" fmla="*/ 182 h 182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70" h="182">
                    <a:moveTo>
                      <a:pt x="56" y="0"/>
                    </a:moveTo>
                    <a:lnTo>
                      <a:pt x="50" y="0"/>
                    </a:lnTo>
                    <a:lnTo>
                      <a:pt x="48" y="0"/>
                    </a:lnTo>
                    <a:lnTo>
                      <a:pt x="38" y="8"/>
                    </a:lnTo>
                    <a:lnTo>
                      <a:pt x="36" y="6"/>
                    </a:lnTo>
                    <a:lnTo>
                      <a:pt x="32" y="8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4" y="0"/>
                    </a:lnTo>
                    <a:lnTo>
                      <a:pt x="10" y="2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68"/>
                    </a:lnTo>
                    <a:lnTo>
                      <a:pt x="2" y="72"/>
                    </a:lnTo>
                    <a:lnTo>
                      <a:pt x="4" y="76"/>
                    </a:lnTo>
                    <a:lnTo>
                      <a:pt x="6" y="78"/>
                    </a:lnTo>
                    <a:lnTo>
                      <a:pt x="10" y="80"/>
                    </a:lnTo>
                    <a:lnTo>
                      <a:pt x="10" y="92"/>
                    </a:lnTo>
                    <a:lnTo>
                      <a:pt x="10" y="94"/>
                    </a:lnTo>
                    <a:lnTo>
                      <a:pt x="10" y="96"/>
                    </a:lnTo>
                    <a:lnTo>
                      <a:pt x="10" y="170"/>
                    </a:lnTo>
                    <a:lnTo>
                      <a:pt x="12" y="174"/>
                    </a:lnTo>
                    <a:lnTo>
                      <a:pt x="14" y="178"/>
                    </a:lnTo>
                    <a:lnTo>
                      <a:pt x="18" y="182"/>
                    </a:lnTo>
                    <a:lnTo>
                      <a:pt x="22" y="182"/>
                    </a:lnTo>
                    <a:lnTo>
                      <a:pt x="26" y="182"/>
                    </a:lnTo>
                    <a:lnTo>
                      <a:pt x="28" y="178"/>
                    </a:lnTo>
                    <a:lnTo>
                      <a:pt x="32" y="174"/>
                    </a:lnTo>
                    <a:lnTo>
                      <a:pt x="32" y="170"/>
                    </a:lnTo>
                    <a:lnTo>
                      <a:pt x="32" y="104"/>
                    </a:lnTo>
                    <a:lnTo>
                      <a:pt x="40" y="104"/>
                    </a:lnTo>
                    <a:lnTo>
                      <a:pt x="40" y="170"/>
                    </a:lnTo>
                    <a:lnTo>
                      <a:pt x="40" y="174"/>
                    </a:lnTo>
                    <a:lnTo>
                      <a:pt x="42" y="178"/>
                    </a:lnTo>
                    <a:lnTo>
                      <a:pt x="46" y="182"/>
                    </a:lnTo>
                    <a:lnTo>
                      <a:pt x="50" y="182"/>
                    </a:lnTo>
                    <a:lnTo>
                      <a:pt x="54" y="182"/>
                    </a:lnTo>
                    <a:lnTo>
                      <a:pt x="58" y="178"/>
                    </a:lnTo>
                    <a:lnTo>
                      <a:pt x="60" y="174"/>
                    </a:lnTo>
                    <a:lnTo>
                      <a:pt x="60" y="170"/>
                    </a:lnTo>
                    <a:lnTo>
                      <a:pt x="60" y="96"/>
                    </a:lnTo>
                    <a:lnTo>
                      <a:pt x="60" y="94"/>
                    </a:lnTo>
                    <a:lnTo>
                      <a:pt x="60" y="92"/>
                    </a:lnTo>
                    <a:lnTo>
                      <a:pt x="60" y="80"/>
                    </a:lnTo>
                    <a:lnTo>
                      <a:pt x="64" y="78"/>
                    </a:lnTo>
                    <a:lnTo>
                      <a:pt x="68" y="74"/>
                    </a:lnTo>
                    <a:lnTo>
                      <a:pt x="68" y="72"/>
                    </a:lnTo>
                    <a:lnTo>
                      <a:pt x="70" y="68"/>
                    </a:lnTo>
                    <a:lnTo>
                      <a:pt x="70" y="14"/>
                    </a:lnTo>
                    <a:lnTo>
                      <a:pt x="68" y="10"/>
                    </a:lnTo>
                    <a:lnTo>
                      <a:pt x="66" y="4"/>
                    </a:lnTo>
                    <a:lnTo>
                      <a:pt x="62" y="2"/>
                    </a:lnTo>
                    <a:lnTo>
                      <a:pt x="56" y="0"/>
                    </a:lnTo>
                    <a:close/>
                    <a:moveTo>
                      <a:pt x="36" y="10"/>
                    </a:moveTo>
                    <a:lnTo>
                      <a:pt x="36" y="8"/>
                    </a:lnTo>
                    <a:lnTo>
                      <a:pt x="36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5450717" y="4783545"/>
              <a:ext cx="296509" cy="967855"/>
              <a:chOff x="2322159" y="3098951"/>
              <a:chExt cx="497943" cy="1625373"/>
            </a:xfrm>
            <a:grpFill/>
          </p:grpSpPr>
          <p:grpSp>
            <p:nvGrpSpPr>
              <p:cNvPr id="66" name="组合 65"/>
              <p:cNvGrpSpPr/>
              <p:nvPr/>
            </p:nvGrpSpPr>
            <p:grpSpPr>
              <a:xfrm>
                <a:off x="2322159" y="3098951"/>
                <a:ext cx="497943" cy="1625373"/>
                <a:chOff x="2322159" y="3098951"/>
                <a:chExt cx="497943" cy="1625373"/>
              </a:xfrm>
              <a:grpFill/>
            </p:grpSpPr>
            <p:sp>
              <p:nvSpPr>
                <p:cNvPr id="68" name="Freeform 1586"/>
                <p:cNvSpPr>
                  <a:spLocks/>
                </p:cNvSpPr>
                <p:nvPr/>
              </p:nvSpPr>
              <p:spPr bwMode="auto">
                <a:xfrm>
                  <a:off x="2444294" y="3098951"/>
                  <a:ext cx="253673" cy="263066"/>
                </a:xfrm>
                <a:custGeom>
                  <a:avLst/>
                  <a:gdLst>
                    <a:gd name="T0" fmla="*/ 2147483647 w 36"/>
                    <a:gd name="T1" fmla="*/ 2147483647 h 36"/>
                    <a:gd name="T2" fmla="*/ 2147483647 w 36"/>
                    <a:gd name="T3" fmla="*/ 2147483647 h 36"/>
                    <a:gd name="T4" fmla="*/ 2147483647 w 36"/>
                    <a:gd name="T5" fmla="*/ 2147483647 h 36"/>
                    <a:gd name="T6" fmla="*/ 2147483647 w 36"/>
                    <a:gd name="T7" fmla="*/ 2147483647 h 36"/>
                    <a:gd name="T8" fmla="*/ 2147483647 w 36"/>
                    <a:gd name="T9" fmla="*/ 2147483647 h 36"/>
                    <a:gd name="T10" fmla="*/ 2147483647 w 36"/>
                    <a:gd name="T11" fmla="*/ 2147483647 h 36"/>
                    <a:gd name="T12" fmla="*/ 2147483647 w 36"/>
                    <a:gd name="T13" fmla="*/ 2147483647 h 36"/>
                    <a:gd name="T14" fmla="*/ 2147483647 w 36"/>
                    <a:gd name="T15" fmla="*/ 2147483647 h 36"/>
                    <a:gd name="T16" fmla="*/ 2147483647 w 36"/>
                    <a:gd name="T17" fmla="*/ 2147483647 h 36"/>
                    <a:gd name="T18" fmla="*/ 2147483647 w 36"/>
                    <a:gd name="T19" fmla="*/ 2147483647 h 36"/>
                    <a:gd name="T20" fmla="*/ 0 w 36"/>
                    <a:gd name="T21" fmla="*/ 2147483647 h 36"/>
                    <a:gd name="T22" fmla="*/ 0 w 36"/>
                    <a:gd name="T23" fmla="*/ 2147483647 h 36"/>
                    <a:gd name="T24" fmla="*/ 2147483647 w 36"/>
                    <a:gd name="T25" fmla="*/ 2147483647 h 36"/>
                    <a:gd name="T26" fmla="*/ 2147483647 w 36"/>
                    <a:gd name="T27" fmla="*/ 2147483647 h 36"/>
                    <a:gd name="T28" fmla="*/ 2147483647 w 36"/>
                    <a:gd name="T29" fmla="*/ 2147483647 h 36"/>
                    <a:gd name="T30" fmla="*/ 2147483647 w 36"/>
                    <a:gd name="T31" fmla="*/ 0 h 36"/>
                    <a:gd name="T32" fmla="*/ 2147483647 w 36"/>
                    <a:gd name="T33" fmla="*/ 0 h 36"/>
                    <a:gd name="T34" fmla="*/ 2147483647 w 36"/>
                    <a:gd name="T35" fmla="*/ 2147483647 h 36"/>
                    <a:gd name="T36" fmla="*/ 2147483647 w 36"/>
                    <a:gd name="T37" fmla="*/ 2147483647 h 36"/>
                    <a:gd name="T38" fmla="*/ 2147483647 w 36"/>
                    <a:gd name="T39" fmla="*/ 2147483647 h 36"/>
                    <a:gd name="T40" fmla="*/ 2147483647 w 36"/>
                    <a:gd name="T41" fmla="*/ 2147483647 h 36"/>
                    <a:gd name="T42" fmla="*/ 2147483647 w 36"/>
                    <a:gd name="T43" fmla="*/ 2147483647 h 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36"/>
                    <a:gd name="T67" fmla="*/ 0 h 36"/>
                    <a:gd name="T68" fmla="*/ 36 w 36"/>
                    <a:gd name="T69" fmla="*/ 36 h 3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36" h="36">
                      <a:moveTo>
                        <a:pt x="36" y="18"/>
                      </a:moveTo>
                      <a:lnTo>
                        <a:pt x="36" y="18"/>
                      </a:lnTo>
                      <a:lnTo>
                        <a:pt x="34" y="26"/>
                      </a:lnTo>
                      <a:lnTo>
                        <a:pt x="30" y="30"/>
                      </a:lnTo>
                      <a:lnTo>
                        <a:pt x="26" y="34"/>
                      </a:lnTo>
                      <a:lnTo>
                        <a:pt x="18" y="36"/>
                      </a:lnTo>
                      <a:lnTo>
                        <a:pt x="12" y="34"/>
                      </a:lnTo>
                      <a:lnTo>
                        <a:pt x="6" y="30"/>
                      </a:lnTo>
                      <a:lnTo>
                        <a:pt x="2" y="26"/>
                      </a:lnTo>
                      <a:lnTo>
                        <a:pt x="0" y="18"/>
                      </a:lnTo>
                      <a:lnTo>
                        <a:pt x="2" y="12"/>
                      </a:lnTo>
                      <a:lnTo>
                        <a:pt x="6" y="6"/>
                      </a:lnTo>
                      <a:lnTo>
                        <a:pt x="12" y="2"/>
                      </a:lnTo>
                      <a:lnTo>
                        <a:pt x="18" y="0"/>
                      </a:lnTo>
                      <a:lnTo>
                        <a:pt x="26" y="2"/>
                      </a:lnTo>
                      <a:lnTo>
                        <a:pt x="30" y="6"/>
                      </a:lnTo>
                      <a:lnTo>
                        <a:pt x="34" y="12"/>
                      </a:lnTo>
                      <a:lnTo>
                        <a:pt x="36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 kern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69" name="Freeform 1592"/>
                <p:cNvSpPr>
                  <a:spLocks noEditPoints="1"/>
                </p:cNvSpPr>
                <p:nvPr/>
              </p:nvSpPr>
              <p:spPr bwMode="auto">
                <a:xfrm>
                  <a:off x="2322159" y="3399597"/>
                  <a:ext cx="497943" cy="1324727"/>
                </a:xfrm>
                <a:custGeom>
                  <a:avLst/>
                  <a:gdLst>
                    <a:gd name="T0" fmla="*/ 2147483647 w 68"/>
                    <a:gd name="T1" fmla="*/ 0 h 182"/>
                    <a:gd name="T2" fmla="*/ 2147483647 w 68"/>
                    <a:gd name="T3" fmla="*/ 0 h 182"/>
                    <a:gd name="T4" fmla="*/ 2147483647 w 68"/>
                    <a:gd name="T5" fmla="*/ 0 h 182"/>
                    <a:gd name="T6" fmla="*/ 2147483647 w 68"/>
                    <a:gd name="T7" fmla="*/ 2147483647 h 182"/>
                    <a:gd name="T8" fmla="*/ 2147483647 w 68"/>
                    <a:gd name="T9" fmla="*/ 2147483647 h 182"/>
                    <a:gd name="T10" fmla="*/ 2147483647 w 68"/>
                    <a:gd name="T11" fmla="*/ 2147483647 h 182"/>
                    <a:gd name="T12" fmla="*/ 2147483647 w 68"/>
                    <a:gd name="T13" fmla="*/ 0 h 182"/>
                    <a:gd name="T14" fmla="*/ 2147483647 w 68"/>
                    <a:gd name="T15" fmla="*/ 0 h 182"/>
                    <a:gd name="T16" fmla="*/ 2147483647 w 68"/>
                    <a:gd name="T17" fmla="*/ 0 h 182"/>
                    <a:gd name="T18" fmla="*/ 2147483647 w 68"/>
                    <a:gd name="T19" fmla="*/ 0 h 182"/>
                    <a:gd name="T20" fmla="*/ 2147483647 w 68"/>
                    <a:gd name="T21" fmla="*/ 2147483647 h 182"/>
                    <a:gd name="T22" fmla="*/ 0 w 68"/>
                    <a:gd name="T23" fmla="*/ 2147483647 h 182"/>
                    <a:gd name="T24" fmla="*/ 0 w 68"/>
                    <a:gd name="T25" fmla="*/ 2147483647 h 182"/>
                    <a:gd name="T26" fmla="*/ 2147483647 w 68"/>
                    <a:gd name="T27" fmla="*/ 2147483647 h 182"/>
                    <a:gd name="T28" fmla="*/ 2147483647 w 68"/>
                    <a:gd name="T29" fmla="*/ 2147483647 h 182"/>
                    <a:gd name="T30" fmla="*/ 2147483647 w 68"/>
                    <a:gd name="T31" fmla="*/ 2147483647 h 182"/>
                    <a:gd name="T32" fmla="*/ 2147483647 w 68"/>
                    <a:gd name="T33" fmla="*/ 2147483647 h 182"/>
                    <a:gd name="T34" fmla="*/ 2147483647 w 68"/>
                    <a:gd name="T35" fmla="*/ 2147483647 h 182"/>
                    <a:gd name="T36" fmla="*/ 2147483647 w 68"/>
                    <a:gd name="T37" fmla="*/ 2147483647 h 182"/>
                    <a:gd name="T38" fmla="*/ 2147483647 w 68"/>
                    <a:gd name="T39" fmla="*/ 2147483647 h 182"/>
                    <a:gd name="T40" fmla="*/ 2147483647 w 68"/>
                    <a:gd name="T41" fmla="*/ 2147483647 h 182"/>
                    <a:gd name="T42" fmla="*/ 2147483647 w 68"/>
                    <a:gd name="T43" fmla="*/ 2147483647 h 182"/>
                    <a:gd name="T44" fmla="*/ 2147483647 w 68"/>
                    <a:gd name="T45" fmla="*/ 2147483647 h 182"/>
                    <a:gd name="T46" fmla="*/ 2147483647 w 68"/>
                    <a:gd name="T47" fmla="*/ 2147483647 h 182"/>
                    <a:gd name="T48" fmla="*/ 2147483647 w 68"/>
                    <a:gd name="T49" fmla="*/ 2147483647 h 182"/>
                    <a:gd name="T50" fmla="*/ 2147483647 w 68"/>
                    <a:gd name="T51" fmla="*/ 2147483647 h 182"/>
                    <a:gd name="T52" fmla="*/ 2147483647 w 68"/>
                    <a:gd name="T53" fmla="*/ 2147483647 h 182"/>
                    <a:gd name="T54" fmla="*/ 2147483647 w 68"/>
                    <a:gd name="T55" fmla="*/ 2147483647 h 182"/>
                    <a:gd name="T56" fmla="*/ 2147483647 w 68"/>
                    <a:gd name="T57" fmla="*/ 2147483647 h 182"/>
                    <a:gd name="T58" fmla="*/ 2147483647 w 68"/>
                    <a:gd name="T59" fmla="*/ 2147483647 h 182"/>
                    <a:gd name="T60" fmla="*/ 2147483647 w 68"/>
                    <a:gd name="T61" fmla="*/ 2147483647 h 182"/>
                    <a:gd name="T62" fmla="*/ 2147483647 w 68"/>
                    <a:gd name="T63" fmla="*/ 2147483647 h 182"/>
                    <a:gd name="T64" fmla="*/ 2147483647 w 68"/>
                    <a:gd name="T65" fmla="*/ 2147483647 h 182"/>
                    <a:gd name="T66" fmla="*/ 2147483647 w 68"/>
                    <a:gd name="T67" fmla="*/ 2147483647 h 182"/>
                    <a:gd name="T68" fmla="*/ 2147483647 w 68"/>
                    <a:gd name="T69" fmla="*/ 2147483647 h 182"/>
                    <a:gd name="T70" fmla="*/ 2147483647 w 68"/>
                    <a:gd name="T71" fmla="*/ 2147483647 h 182"/>
                    <a:gd name="T72" fmla="*/ 2147483647 w 68"/>
                    <a:gd name="T73" fmla="*/ 2147483647 h 182"/>
                    <a:gd name="T74" fmla="*/ 2147483647 w 68"/>
                    <a:gd name="T75" fmla="*/ 0 h 182"/>
                    <a:gd name="T76" fmla="*/ 2147483647 w 68"/>
                    <a:gd name="T77" fmla="*/ 2147483647 h 182"/>
                    <a:gd name="T78" fmla="*/ 2147483647 w 68"/>
                    <a:gd name="T79" fmla="*/ 2147483647 h 182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w 68"/>
                    <a:gd name="T121" fmla="*/ 0 h 182"/>
                    <a:gd name="T122" fmla="*/ 68 w 68"/>
                    <a:gd name="T123" fmla="*/ 182 h 182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T120" t="T121" r="T122" b="T123"/>
                  <a:pathLst>
                    <a:path w="68" h="182">
                      <a:moveTo>
                        <a:pt x="56" y="0"/>
                      </a:moveTo>
                      <a:lnTo>
                        <a:pt x="48" y="0"/>
                      </a:lnTo>
                      <a:lnTo>
                        <a:pt x="38" y="26"/>
                      </a:lnTo>
                      <a:lnTo>
                        <a:pt x="32" y="28"/>
                      </a:lnTo>
                      <a:lnTo>
                        <a:pt x="30" y="24"/>
                      </a:lnTo>
                      <a:lnTo>
                        <a:pt x="38" y="20"/>
                      </a:lnTo>
                      <a:lnTo>
                        <a:pt x="38" y="16"/>
                      </a:lnTo>
                      <a:lnTo>
                        <a:pt x="32" y="18"/>
                      </a:lnTo>
                      <a:lnTo>
                        <a:pt x="30" y="24"/>
                      </a:lnTo>
                      <a:lnTo>
                        <a:pt x="22" y="0"/>
                      </a:lnTo>
                      <a:lnTo>
                        <a:pt x="20" y="0"/>
                      </a:lnTo>
                      <a:lnTo>
                        <a:pt x="14" y="0"/>
                      </a:lnTo>
                      <a:lnTo>
                        <a:pt x="8" y="2"/>
                      </a:lnTo>
                      <a:lnTo>
                        <a:pt x="4" y="4"/>
                      </a:lnTo>
                      <a:lnTo>
                        <a:pt x="2" y="8"/>
                      </a:lnTo>
                      <a:lnTo>
                        <a:pt x="0" y="14"/>
                      </a:lnTo>
                      <a:lnTo>
                        <a:pt x="0" y="66"/>
                      </a:lnTo>
                      <a:lnTo>
                        <a:pt x="0" y="70"/>
                      </a:lnTo>
                      <a:lnTo>
                        <a:pt x="2" y="74"/>
                      </a:lnTo>
                      <a:lnTo>
                        <a:pt x="6" y="78"/>
                      </a:lnTo>
                      <a:lnTo>
                        <a:pt x="10" y="80"/>
                      </a:lnTo>
                      <a:lnTo>
                        <a:pt x="10" y="92"/>
                      </a:lnTo>
                      <a:lnTo>
                        <a:pt x="10" y="94"/>
                      </a:lnTo>
                      <a:lnTo>
                        <a:pt x="10" y="170"/>
                      </a:lnTo>
                      <a:lnTo>
                        <a:pt x="10" y="174"/>
                      </a:lnTo>
                      <a:lnTo>
                        <a:pt x="14" y="178"/>
                      </a:lnTo>
                      <a:lnTo>
                        <a:pt x="16" y="180"/>
                      </a:lnTo>
                      <a:lnTo>
                        <a:pt x="20" y="182"/>
                      </a:lnTo>
                      <a:lnTo>
                        <a:pt x="24" y="180"/>
                      </a:lnTo>
                      <a:lnTo>
                        <a:pt x="28" y="178"/>
                      </a:lnTo>
                      <a:lnTo>
                        <a:pt x="30" y="174"/>
                      </a:lnTo>
                      <a:lnTo>
                        <a:pt x="32" y="170"/>
                      </a:lnTo>
                      <a:lnTo>
                        <a:pt x="32" y="102"/>
                      </a:lnTo>
                      <a:lnTo>
                        <a:pt x="38" y="102"/>
                      </a:lnTo>
                      <a:lnTo>
                        <a:pt x="38" y="170"/>
                      </a:lnTo>
                      <a:lnTo>
                        <a:pt x="40" y="174"/>
                      </a:lnTo>
                      <a:lnTo>
                        <a:pt x="42" y="178"/>
                      </a:lnTo>
                      <a:lnTo>
                        <a:pt x="44" y="180"/>
                      </a:lnTo>
                      <a:lnTo>
                        <a:pt x="48" y="182"/>
                      </a:lnTo>
                      <a:lnTo>
                        <a:pt x="54" y="180"/>
                      </a:lnTo>
                      <a:lnTo>
                        <a:pt x="56" y="178"/>
                      </a:lnTo>
                      <a:lnTo>
                        <a:pt x="58" y="174"/>
                      </a:lnTo>
                      <a:lnTo>
                        <a:pt x="60" y="170"/>
                      </a:lnTo>
                      <a:lnTo>
                        <a:pt x="60" y="94"/>
                      </a:lnTo>
                      <a:lnTo>
                        <a:pt x="60" y="92"/>
                      </a:lnTo>
                      <a:lnTo>
                        <a:pt x="60" y="78"/>
                      </a:lnTo>
                      <a:lnTo>
                        <a:pt x="64" y="76"/>
                      </a:lnTo>
                      <a:lnTo>
                        <a:pt x="66" y="74"/>
                      </a:lnTo>
                      <a:lnTo>
                        <a:pt x="68" y="70"/>
                      </a:lnTo>
                      <a:lnTo>
                        <a:pt x="68" y="66"/>
                      </a:lnTo>
                      <a:lnTo>
                        <a:pt x="68" y="14"/>
                      </a:lnTo>
                      <a:lnTo>
                        <a:pt x="68" y="8"/>
                      </a:lnTo>
                      <a:lnTo>
                        <a:pt x="64" y="4"/>
                      </a:lnTo>
                      <a:lnTo>
                        <a:pt x="60" y="2"/>
                      </a:lnTo>
                      <a:lnTo>
                        <a:pt x="56" y="0"/>
                      </a:lnTo>
                      <a:close/>
                      <a:moveTo>
                        <a:pt x="34" y="32"/>
                      </a:moveTo>
                      <a:lnTo>
                        <a:pt x="36" y="30"/>
                      </a:lnTo>
                      <a:lnTo>
                        <a:pt x="34" y="36"/>
                      </a:lnTo>
                      <a:lnTo>
                        <a:pt x="34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 kern="0">
                    <a:solidFill>
                      <a:sysClr val="windowText" lastClr="000000"/>
                    </a:solidFill>
                  </a:endParaRPr>
                </a:p>
              </p:txBody>
            </p:sp>
          </p:grpSp>
          <p:sp>
            <p:nvSpPr>
              <p:cNvPr id="67" name="Freeform 1593"/>
              <p:cNvSpPr>
                <a:spLocks/>
              </p:cNvSpPr>
              <p:nvPr/>
            </p:nvSpPr>
            <p:spPr bwMode="auto">
              <a:xfrm>
                <a:off x="2538246" y="3418388"/>
                <a:ext cx="65769" cy="84560"/>
              </a:xfrm>
              <a:custGeom>
                <a:avLst/>
                <a:gdLst>
                  <a:gd name="T0" fmla="*/ 2147483647 w 8"/>
                  <a:gd name="T1" fmla="*/ 2147483647 h 12"/>
                  <a:gd name="T2" fmla="*/ 2147483647 w 8"/>
                  <a:gd name="T3" fmla="*/ 2147483647 h 12"/>
                  <a:gd name="T4" fmla="*/ 2147483647 w 8"/>
                  <a:gd name="T5" fmla="*/ 2147483647 h 12"/>
                  <a:gd name="T6" fmla="*/ 2147483647 w 8"/>
                  <a:gd name="T7" fmla="*/ 2147483647 h 12"/>
                  <a:gd name="T8" fmla="*/ 2147483647 w 8"/>
                  <a:gd name="T9" fmla="*/ 2147483647 h 12"/>
                  <a:gd name="T10" fmla="*/ 2147483647 w 8"/>
                  <a:gd name="T11" fmla="*/ 2147483647 h 12"/>
                  <a:gd name="T12" fmla="*/ 2147483647 w 8"/>
                  <a:gd name="T13" fmla="*/ 0 h 12"/>
                  <a:gd name="T14" fmla="*/ 0 w 8"/>
                  <a:gd name="T15" fmla="*/ 2147483647 h 12"/>
                  <a:gd name="T16" fmla="*/ 2147483647 w 8"/>
                  <a:gd name="T17" fmla="*/ 2147483647 h 12"/>
                  <a:gd name="T18" fmla="*/ 2147483647 w 8"/>
                  <a:gd name="T19" fmla="*/ 2147483647 h 1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8"/>
                  <a:gd name="T31" fmla="*/ 0 h 12"/>
                  <a:gd name="T32" fmla="*/ 8 w 8"/>
                  <a:gd name="T33" fmla="*/ 12 h 12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8" h="12">
                    <a:moveTo>
                      <a:pt x="4" y="6"/>
                    </a:moveTo>
                    <a:lnTo>
                      <a:pt x="2" y="12"/>
                    </a:lnTo>
                    <a:lnTo>
                      <a:pt x="6" y="8"/>
                    </a:lnTo>
                    <a:lnTo>
                      <a:pt x="6" y="6"/>
                    </a:lnTo>
                    <a:lnTo>
                      <a:pt x="8" y="6"/>
                    </a:lnTo>
                    <a:lnTo>
                      <a:pt x="8" y="4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2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5767573" y="4789141"/>
              <a:ext cx="302105" cy="962259"/>
              <a:chOff x="8244408" y="4991493"/>
              <a:chExt cx="507341" cy="1615975"/>
            </a:xfrm>
            <a:grpFill/>
          </p:grpSpPr>
          <p:sp>
            <p:nvSpPr>
              <p:cNvPr id="64" name="Freeform 1585"/>
              <p:cNvSpPr>
                <a:spLocks/>
              </p:cNvSpPr>
              <p:nvPr/>
            </p:nvSpPr>
            <p:spPr bwMode="auto">
              <a:xfrm>
                <a:off x="8375941" y="4991493"/>
                <a:ext cx="244275" cy="253668"/>
              </a:xfrm>
              <a:custGeom>
                <a:avLst/>
                <a:gdLst>
                  <a:gd name="T0" fmla="*/ 2147483647 w 34"/>
                  <a:gd name="T1" fmla="*/ 2147483647 h 34"/>
                  <a:gd name="T2" fmla="*/ 2147483647 w 34"/>
                  <a:gd name="T3" fmla="*/ 2147483647 h 34"/>
                  <a:gd name="T4" fmla="*/ 2147483647 w 34"/>
                  <a:gd name="T5" fmla="*/ 2147483647 h 34"/>
                  <a:gd name="T6" fmla="*/ 2147483647 w 34"/>
                  <a:gd name="T7" fmla="*/ 2147483647 h 34"/>
                  <a:gd name="T8" fmla="*/ 2147483647 w 34"/>
                  <a:gd name="T9" fmla="*/ 2147483647 h 34"/>
                  <a:gd name="T10" fmla="*/ 2147483647 w 34"/>
                  <a:gd name="T11" fmla="*/ 2147483647 h 34"/>
                  <a:gd name="T12" fmla="*/ 2147483647 w 34"/>
                  <a:gd name="T13" fmla="*/ 2147483647 h 34"/>
                  <a:gd name="T14" fmla="*/ 2147483647 w 34"/>
                  <a:gd name="T15" fmla="*/ 2147483647 h 34"/>
                  <a:gd name="T16" fmla="*/ 2147483647 w 34"/>
                  <a:gd name="T17" fmla="*/ 2147483647 h 34"/>
                  <a:gd name="T18" fmla="*/ 0 w 34"/>
                  <a:gd name="T19" fmla="*/ 2147483647 h 34"/>
                  <a:gd name="T20" fmla="*/ 0 w 34"/>
                  <a:gd name="T21" fmla="*/ 2147483647 h 34"/>
                  <a:gd name="T22" fmla="*/ 0 w 34"/>
                  <a:gd name="T23" fmla="*/ 2147483647 h 34"/>
                  <a:gd name="T24" fmla="*/ 0 w 34"/>
                  <a:gd name="T25" fmla="*/ 2147483647 h 34"/>
                  <a:gd name="T26" fmla="*/ 2147483647 w 34"/>
                  <a:gd name="T27" fmla="*/ 2147483647 h 34"/>
                  <a:gd name="T28" fmla="*/ 2147483647 w 34"/>
                  <a:gd name="T29" fmla="*/ 0 h 34"/>
                  <a:gd name="T30" fmla="*/ 2147483647 w 34"/>
                  <a:gd name="T31" fmla="*/ 0 h 34"/>
                  <a:gd name="T32" fmla="*/ 2147483647 w 34"/>
                  <a:gd name="T33" fmla="*/ 0 h 34"/>
                  <a:gd name="T34" fmla="*/ 2147483647 w 34"/>
                  <a:gd name="T35" fmla="*/ 0 h 34"/>
                  <a:gd name="T36" fmla="*/ 2147483647 w 34"/>
                  <a:gd name="T37" fmla="*/ 2147483647 h 34"/>
                  <a:gd name="T38" fmla="*/ 2147483647 w 34"/>
                  <a:gd name="T39" fmla="*/ 2147483647 h 34"/>
                  <a:gd name="T40" fmla="*/ 2147483647 w 34"/>
                  <a:gd name="T41" fmla="*/ 2147483647 h 34"/>
                  <a:gd name="T42" fmla="*/ 2147483647 w 34"/>
                  <a:gd name="T43" fmla="*/ 2147483647 h 3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34"/>
                  <a:gd name="T67" fmla="*/ 0 h 34"/>
                  <a:gd name="T68" fmla="*/ 34 w 34"/>
                  <a:gd name="T69" fmla="*/ 34 h 34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34" h="34">
                    <a:moveTo>
                      <a:pt x="34" y="18"/>
                    </a:moveTo>
                    <a:lnTo>
                      <a:pt x="34" y="18"/>
                    </a:lnTo>
                    <a:lnTo>
                      <a:pt x="34" y="24"/>
                    </a:lnTo>
                    <a:lnTo>
                      <a:pt x="30" y="30"/>
                    </a:lnTo>
                    <a:lnTo>
                      <a:pt x="24" y="34"/>
                    </a:lnTo>
                    <a:lnTo>
                      <a:pt x="18" y="34"/>
                    </a:lnTo>
                    <a:lnTo>
                      <a:pt x="10" y="34"/>
                    </a:lnTo>
                    <a:lnTo>
                      <a:pt x="4" y="30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0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4" y="10"/>
                    </a:lnTo>
                    <a:lnTo>
                      <a:pt x="34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5" name="Freeform 1591"/>
              <p:cNvSpPr>
                <a:spLocks noEditPoints="1"/>
              </p:cNvSpPr>
              <p:nvPr/>
            </p:nvSpPr>
            <p:spPr bwMode="auto">
              <a:xfrm>
                <a:off x="8244408" y="5282741"/>
                <a:ext cx="507341" cy="1324727"/>
              </a:xfrm>
              <a:custGeom>
                <a:avLst/>
                <a:gdLst>
                  <a:gd name="T0" fmla="*/ 2147483647 w 70"/>
                  <a:gd name="T1" fmla="*/ 0 h 182"/>
                  <a:gd name="T2" fmla="*/ 2147483647 w 70"/>
                  <a:gd name="T3" fmla="*/ 0 h 182"/>
                  <a:gd name="T4" fmla="*/ 2147483647 w 70"/>
                  <a:gd name="T5" fmla="*/ 0 h 182"/>
                  <a:gd name="T6" fmla="*/ 2147483647 w 70"/>
                  <a:gd name="T7" fmla="*/ 2147483647 h 182"/>
                  <a:gd name="T8" fmla="*/ 2147483647 w 70"/>
                  <a:gd name="T9" fmla="*/ 0 h 182"/>
                  <a:gd name="T10" fmla="*/ 2147483647 w 70"/>
                  <a:gd name="T11" fmla="*/ 0 h 182"/>
                  <a:gd name="T12" fmla="*/ 2147483647 w 70"/>
                  <a:gd name="T13" fmla="*/ 0 h 182"/>
                  <a:gd name="T14" fmla="*/ 2147483647 w 70"/>
                  <a:gd name="T15" fmla="*/ 0 h 182"/>
                  <a:gd name="T16" fmla="*/ 2147483647 w 70"/>
                  <a:gd name="T17" fmla="*/ 2147483647 h 182"/>
                  <a:gd name="T18" fmla="*/ 0 w 70"/>
                  <a:gd name="T19" fmla="*/ 2147483647 h 182"/>
                  <a:gd name="T20" fmla="*/ 0 w 70"/>
                  <a:gd name="T21" fmla="*/ 2147483647 h 182"/>
                  <a:gd name="T22" fmla="*/ 2147483647 w 70"/>
                  <a:gd name="T23" fmla="*/ 2147483647 h 182"/>
                  <a:gd name="T24" fmla="*/ 2147483647 w 70"/>
                  <a:gd name="T25" fmla="*/ 2147483647 h 182"/>
                  <a:gd name="T26" fmla="*/ 2147483647 w 70"/>
                  <a:gd name="T27" fmla="*/ 2147483647 h 182"/>
                  <a:gd name="T28" fmla="*/ 2147483647 w 70"/>
                  <a:gd name="T29" fmla="*/ 2147483647 h 182"/>
                  <a:gd name="T30" fmla="*/ 2147483647 w 70"/>
                  <a:gd name="T31" fmla="*/ 2147483647 h 182"/>
                  <a:gd name="T32" fmla="*/ 2147483647 w 70"/>
                  <a:gd name="T33" fmla="*/ 2147483647 h 182"/>
                  <a:gd name="T34" fmla="*/ 2147483647 w 70"/>
                  <a:gd name="T35" fmla="*/ 2147483647 h 182"/>
                  <a:gd name="T36" fmla="*/ 2147483647 w 70"/>
                  <a:gd name="T37" fmla="*/ 2147483647 h 182"/>
                  <a:gd name="T38" fmla="*/ 2147483647 w 70"/>
                  <a:gd name="T39" fmla="*/ 2147483647 h 182"/>
                  <a:gd name="T40" fmla="*/ 2147483647 w 70"/>
                  <a:gd name="T41" fmla="*/ 2147483647 h 182"/>
                  <a:gd name="T42" fmla="*/ 2147483647 w 70"/>
                  <a:gd name="T43" fmla="*/ 2147483647 h 182"/>
                  <a:gd name="T44" fmla="*/ 2147483647 w 70"/>
                  <a:gd name="T45" fmla="*/ 2147483647 h 182"/>
                  <a:gd name="T46" fmla="*/ 2147483647 w 70"/>
                  <a:gd name="T47" fmla="*/ 2147483647 h 182"/>
                  <a:gd name="T48" fmla="*/ 2147483647 w 70"/>
                  <a:gd name="T49" fmla="*/ 2147483647 h 182"/>
                  <a:gd name="T50" fmla="*/ 2147483647 w 70"/>
                  <a:gd name="T51" fmla="*/ 2147483647 h 182"/>
                  <a:gd name="T52" fmla="*/ 2147483647 w 70"/>
                  <a:gd name="T53" fmla="*/ 2147483647 h 182"/>
                  <a:gd name="T54" fmla="*/ 2147483647 w 70"/>
                  <a:gd name="T55" fmla="*/ 2147483647 h 182"/>
                  <a:gd name="T56" fmla="*/ 2147483647 w 70"/>
                  <a:gd name="T57" fmla="*/ 2147483647 h 182"/>
                  <a:gd name="T58" fmla="*/ 2147483647 w 70"/>
                  <a:gd name="T59" fmla="*/ 2147483647 h 182"/>
                  <a:gd name="T60" fmla="*/ 2147483647 w 70"/>
                  <a:gd name="T61" fmla="*/ 2147483647 h 182"/>
                  <a:gd name="T62" fmla="*/ 2147483647 w 70"/>
                  <a:gd name="T63" fmla="*/ 2147483647 h 182"/>
                  <a:gd name="T64" fmla="*/ 2147483647 w 70"/>
                  <a:gd name="T65" fmla="*/ 2147483647 h 182"/>
                  <a:gd name="T66" fmla="*/ 2147483647 w 70"/>
                  <a:gd name="T67" fmla="*/ 2147483647 h 182"/>
                  <a:gd name="T68" fmla="*/ 2147483647 w 70"/>
                  <a:gd name="T69" fmla="*/ 2147483647 h 182"/>
                  <a:gd name="T70" fmla="*/ 2147483647 w 70"/>
                  <a:gd name="T71" fmla="*/ 0 h 182"/>
                  <a:gd name="T72" fmla="*/ 2147483647 w 70"/>
                  <a:gd name="T73" fmla="*/ 2147483647 h 182"/>
                  <a:gd name="T74" fmla="*/ 2147483647 w 70"/>
                  <a:gd name="T75" fmla="*/ 2147483647 h 182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70"/>
                  <a:gd name="T115" fmla="*/ 0 h 182"/>
                  <a:gd name="T116" fmla="*/ 70 w 70"/>
                  <a:gd name="T117" fmla="*/ 182 h 182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70" h="182">
                    <a:moveTo>
                      <a:pt x="56" y="0"/>
                    </a:moveTo>
                    <a:lnTo>
                      <a:pt x="50" y="0"/>
                    </a:lnTo>
                    <a:lnTo>
                      <a:pt x="48" y="0"/>
                    </a:lnTo>
                    <a:lnTo>
                      <a:pt x="38" y="8"/>
                    </a:lnTo>
                    <a:lnTo>
                      <a:pt x="36" y="6"/>
                    </a:lnTo>
                    <a:lnTo>
                      <a:pt x="32" y="8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4" y="0"/>
                    </a:lnTo>
                    <a:lnTo>
                      <a:pt x="10" y="2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68"/>
                    </a:lnTo>
                    <a:lnTo>
                      <a:pt x="2" y="72"/>
                    </a:lnTo>
                    <a:lnTo>
                      <a:pt x="4" y="76"/>
                    </a:lnTo>
                    <a:lnTo>
                      <a:pt x="6" y="78"/>
                    </a:lnTo>
                    <a:lnTo>
                      <a:pt x="10" y="80"/>
                    </a:lnTo>
                    <a:lnTo>
                      <a:pt x="10" y="92"/>
                    </a:lnTo>
                    <a:lnTo>
                      <a:pt x="10" y="94"/>
                    </a:lnTo>
                    <a:lnTo>
                      <a:pt x="10" y="96"/>
                    </a:lnTo>
                    <a:lnTo>
                      <a:pt x="10" y="170"/>
                    </a:lnTo>
                    <a:lnTo>
                      <a:pt x="12" y="174"/>
                    </a:lnTo>
                    <a:lnTo>
                      <a:pt x="14" y="178"/>
                    </a:lnTo>
                    <a:lnTo>
                      <a:pt x="18" y="182"/>
                    </a:lnTo>
                    <a:lnTo>
                      <a:pt x="22" y="182"/>
                    </a:lnTo>
                    <a:lnTo>
                      <a:pt x="26" y="182"/>
                    </a:lnTo>
                    <a:lnTo>
                      <a:pt x="28" y="178"/>
                    </a:lnTo>
                    <a:lnTo>
                      <a:pt x="32" y="174"/>
                    </a:lnTo>
                    <a:lnTo>
                      <a:pt x="32" y="170"/>
                    </a:lnTo>
                    <a:lnTo>
                      <a:pt x="32" y="104"/>
                    </a:lnTo>
                    <a:lnTo>
                      <a:pt x="40" y="104"/>
                    </a:lnTo>
                    <a:lnTo>
                      <a:pt x="40" y="170"/>
                    </a:lnTo>
                    <a:lnTo>
                      <a:pt x="40" y="174"/>
                    </a:lnTo>
                    <a:lnTo>
                      <a:pt x="42" y="178"/>
                    </a:lnTo>
                    <a:lnTo>
                      <a:pt x="46" y="182"/>
                    </a:lnTo>
                    <a:lnTo>
                      <a:pt x="50" y="182"/>
                    </a:lnTo>
                    <a:lnTo>
                      <a:pt x="54" y="182"/>
                    </a:lnTo>
                    <a:lnTo>
                      <a:pt x="58" y="178"/>
                    </a:lnTo>
                    <a:lnTo>
                      <a:pt x="60" y="174"/>
                    </a:lnTo>
                    <a:lnTo>
                      <a:pt x="60" y="170"/>
                    </a:lnTo>
                    <a:lnTo>
                      <a:pt x="60" y="96"/>
                    </a:lnTo>
                    <a:lnTo>
                      <a:pt x="60" y="94"/>
                    </a:lnTo>
                    <a:lnTo>
                      <a:pt x="60" y="92"/>
                    </a:lnTo>
                    <a:lnTo>
                      <a:pt x="60" y="80"/>
                    </a:lnTo>
                    <a:lnTo>
                      <a:pt x="64" y="78"/>
                    </a:lnTo>
                    <a:lnTo>
                      <a:pt x="68" y="74"/>
                    </a:lnTo>
                    <a:lnTo>
                      <a:pt x="68" y="72"/>
                    </a:lnTo>
                    <a:lnTo>
                      <a:pt x="70" y="68"/>
                    </a:lnTo>
                    <a:lnTo>
                      <a:pt x="70" y="14"/>
                    </a:lnTo>
                    <a:lnTo>
                      <a:pt x="68" y="10"/>
                    </a:lnTo>
                    <a:lnTo>
                      <a:pt x="66" y="4"/>
                    </a:lnTo>
                    <a:lnTo>
                      <a:pt x="62" y="2"/>
                    </a:lnTo>
                    <a:lnTo>
                      <a:pt x="56" y="0"/>
                    </a:lnTo>
                    <a:close/>
                    <a:moveTo>
                      <a:pt x="36" y="10"/>
                    </a:moveTo>
                    <a:lnTo>
                      <a:pt x="36" y="8"/>
                    </a:lnTo>
                    <a:lnTo>
                      <a:pt x="36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74" name="矩形 73"/>
          <p:cNvSpPr/>
          <p:nvPr/>
        </p:nvSpPr>
        <p:spPr>
          <a:xfrm>
            <a:off x="203200" y="3485505"/>
            <a:ext cx="15402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203200" y="2511581"/>
            <a:ext cx="15402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2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渠道</a:t>
            </a:r>
            <a:endParaRPr lang="en-US" altLang="zh-CN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203200" y="1547811"/>
            <a:ext cx="1540268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077401" y="3887116"/>
            <a:ext cx="8057199" cy="462356"/>
            <a:chOff x="2077401" y="3887116"/>
            <a:chExt cx="8834323" cy="462356"/>
          </a:xfrm>
        </p:grpSpPr>
        <p:sp>
          <p:nvSpPr>
            <p:cNvPr id="8" name="圆角矩形 7"/>
            <p:cNvSpPr/>
            <p:nvPr/>
          </p:nvSpPr>
          <p:spPr>
            <a:xfrm>
              <a:off x="2077401" y="3887116"/>
              <a:ext cx="1594249" cy="462356"/>
            </a:xfrm>
            <a:prstGeom prst="roundRect">
              <a:avLst/>
            </a:prstGeom>
            <a:gradFill rotWithShape="1">
              <a:gsLst>
                <a:gs pos="0">
                  <a:srgbClr val="E20000"/>
                </a:gs>
                <a:gs pos="100000">
                  <a:srgbClr val="CC0000"/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square" tIns="3600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CRM/MOT</a:t>
              </a:r>
              <a:endPara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3887419" y="3887116"/>
              <a:ext cx="1594249" cy="462356"/>
            </a:xfrm>
            <a:prstGeom prst="roundRect">
              <a:avLst/>
            </a:prstGeom>
            <a:gradFill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square" tIns="36000" anchor="ctr">
              <a:no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服务产品</a:t>
              </a: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5697437" y="3887116"/>
              <a:ext cx="1594249" cy="462356"/>
            </a:xfrm>
            <a:prstGeom prst="roundRect">
              <a:avLst/>
            </a:prstGeom>
            <a:gradFill rotWithShape="1">
              <a:gsLst>
                <a:gs pos="0">
                  <a:srgbClr val="E20000"/>
                </a:gs>
                <a:gs pos="100000">
                  <a:srgbClr val="CC0000"/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square" tIns="36000" anchor="ctr">
              <a:no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投顾服务</a:t>
              </a: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7507455" y="3887116"/>
              <a:ext cx="1594249" cy="462356"/>
            </a:xfrm>
            <a:prstGeom prst="roundRect">
              <a:avLst/>
            </a:prstGeom>
            <a:gradFill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square" tIns="36000" anchor="ctr">
              <a:noAutofit/>
            </a:bodyPr>
            <a:lstStyle/>
            <a:p>
              <a:pPr algn="ctr"/>
              <a:r>
                <a:rPr lang="en-US" altLang="zh-CN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CC/</a:t>
              </a:r>
              <a:r>
                <a:rPr lang="zh-CN" altLang="en-US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客服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圆角矩形 44"/>
            <p:cNvSpPr/>
            <p:nvPr/>
          </p:nvSpPr>
          <p:spPr>
            <a:xfrm>
              <a:off x="9317475" y="3887116"/>
              <a:ext cx="1594249" cy="462356"/>
            </a:xfrm>
            <a:prstGeom prst="roundRect">
              <a:avLst/>
            </a:prstGeom>
            <a:gradFill rotWithShape="1">
              <a:gsLst>
                <a:gs pos="0">
                  <a:srgbClr val="E20000"/>
                </a:gs>
                <a:gs pos="100000">
                  <a:srgbClr val="CC0000"/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square" tIns="36000" anchor="ctr">
              <a:no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积分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1782012" y="461782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平台的功能及定位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077402" y="2855753"/>
            <a:ext cx="8057198" cy="629752"/>
            <a:chOff x="2357078" y="2855753"/>
            <a:chExt cx="7477845" cy="629752"/>
          </a:xfrm>
        </p:grpSpPr>
        <p:sp>
          <p:nvSpPr>
            <p:cNvPr id="23" name="圆角矩形 22"/>
            <p:cNvSpPr/>
            <p:nvPr/>
          </p:nvSpPr>
          <p:spPr>
            <a:xfrm>
              <a:off x="4665742" y="2855753"/>
              <a:ext cx="2860517" cy="629752"/>
            </a:xfrm>
            <a:prstGeom prst="round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b="1" dirty="0" smtClean="0">
                  <a:solidFill>
                    <a:srgbClr val="C00000"/>
                  </a:solidFill>
                  <a:latin typeface="Arial"/>
                  <a:ea typeface="微软雅黑"/>
                  <a:cs typeface="Arial" pitchFamily="34" charset="0"/>
                </a:rPr>
                <a:t>    微信 </a:t>
              </a:r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Arial" pitchFamily="34" charset="0"/>
                </a:rPr>
                <a:t>客服平台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4821254" y="2965406"/>
              <a:ext cx="401842" cy="401843"/>
              <a:chOff x="4820603" y="2430177"/>
              <a:chExt cx="401842" cy="401843"/>
            </a:xfrm>
          </p:grpSpPr>
          <p:sp>
            <p:nvSpPr>
              <p:cNvPr id="39" name="椭圆 38"/>
              <p:cNvSpPr/>
              <p:nvPr/>
            </p:nvSpPr>
            <p:spPr>
              <a:xfrm>
                <a:off x="4820603" y="2430177"/>
                <a:ext cx="401842" cy="40184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任意多边形 39"/>
              <p:cNvSpPr/>
              <p:nvPr/>
            </p:nvSpPr>
            <p:spPr>
              <a:xfrm rot="1476391">
                <a:off x="4884833" y="2512257"/>
                <a:ext cx="273379" cy="237683"/>
              </a:xfrm>
              <a:custGeom>
                <a:avLst/>
                <a:gdLst>
                  <a:gd name="connsiteX0" fmla="*/ 240654 w 748594"/>
                  <a:gd name="connsiteY0" fmla="*/ 41512 h 650846"/>
                  <a:gd name="connsiteX1" fmla="*/ 717696 w 748594"/>
                  <a:gd name="connsiteY1" fmla="*/ 166498 h 650846"/>
                  <a:gd name="connsiteX2" fmla="*/ 707997 w 748594"/>
                  <a:gd name="connsiteY2" fmla="*/ 413802 h 650846"/>
                  <a:gd name="connsiteX3" fmla="*/ 673776 w 748594"/>
                  <a:gd name="connsiteY3" fmla="*/ 469924 h 650846"/>
                  <a:gd name="connsiteX4" fmla="*/ 748594 w 748594"/>
                  <a:gd name="connsiteY4" fmla="*/ 542988 h 650846"/>
                  <a:gd name="connsiteX5" fmla="*/ 603433 w 748594"/>
                  <a:gd name="connsiteY5" fmla="*/ 542988 h 650846"/>
                  <a:gd name="connsiteX6" fmla="*/ 567996 w 748594"/>
                  <a:gd name="connsiteY6" fmla="*/ 571537 h 650846"/>
                  <a:gd name="connsiteX7" fmla="*/ 500702 w 748594"/>
                  <a:gd name="connsiteY7" fmla="*/ 609334 h 650846"/>
                  <a:gd name="connsiteX8" fmla="*/ 23659 w 748594"/>
                  <a:gd name="connsiteY8" fmla="*/ 484348 h 650846"/>
                  <a:gd name="connsiteX9" fmla="*/ 240654 w 748594"/>
                  <a:gd name="connsiteY9" fmla="*/ 41512 h 65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594" h="650846">
                    <a:moveTo>
                      <a:pt x="240654" y="41512"/>
                    </a:moveTo>
                    <a:cubicBezTo>
                      <a:pt x="432306" y="-46260"/>
                      <a:pt x="645886" y="9698"/>
                      <a:pt x="717696" y="166498"/>
                    </a:cubicBezTo>
                    <a:cubicBezTo>
                      <a:pt x="753601" y="244898"/>
                      <a:pt x="747266" y="333664"/>
                      <a:pt x="707997" y="413802"/>
                    </a:cubicBezTo>
                    <a:lnTo>
                      <a:pt x="673776" y="469924"/>
                    </a:lnTo>
                    <a:lnTo>
                      <a:pt x="748594" y="542988"/>
                    </a:lnTo>
                    <a:lnTo>
                      <a:pt x="603433" y="542988"/>
                    </a:lnTo>
                    <a:lnTo>
                      <a:pt x="567996" y="571537"/>
                    </a:lnTo>
                    <a:cubicBezTo>
                      <a:pt x="547138" y="585665"/>
                      <a:pt x="524658" y="598363"/>
                      <a:pt x="500702" y="609334"/>
                    </a:cubicBezTo>
                    <a:cubicBezTo>
                      <a:pt x="309049" y="697106"/>
                      <a:pt x="95470" y="641148"/>
                      <a:pt x="23659" y="484348"/>
                    </a:cubicBezTo>
                    <a:cubicBezTo>
                      <a:pt x="-48151" y="327548"/>
                      <a:pt x="49001" y="129283"/>
                      <a:pt x="240654" y="4151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4963597" y="2573173"/>
                <a:ext cx="41799" cy="41799"/>
              </a:xfrm>
              <a:prstGeom prst="ellipse">
                <a:avLst/>
              </a:prstGeom>
              <a:solidFill>
                <a:srgbClr val="EB182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5037641" y="2572749"/>
                <a:ext cx="41799" cy="41799"/>
              </a:xfrm>
              <a:prstGeom prst="ellipse">
                <a:avLst/>
              </a:prstGeom>
              <a:solidFill>
                <a:srgbClr val="EB182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  <p:sp>
          <p:nvSpPr>
            <p:cNvPr id="48" name="圆角矩形 47"/>
            <p:cNvSpPr/>
            <p:nvPr/>
          </p:nvSpPr>
          <p:spPr>
            <a:xfrm>
              <a:off x="7655198" y="2855753"/>
              <a:ext cx="1025393" cy="629752"/>
            </a:xfrm>
            <a:prstGeom prst="round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Arial" pitchFamily="34" charset="0"/>
                </a:rPr>
                <a:t>……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8809530" y="2855753"/>
              <a:ext cx="1025393" cy="629752"/>
            </a:xfrm>
            <a:prstGeom prst="round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Arial" pitchFamily="34" charset="0"/>
                </a:rPr>
                <a:t>……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sp>
          <p:nvSpPr>
            <p:cNvPr id="51" name="圆角矩形 50"/>
            <p:cNvSpPr/>
            <p:nvPr/>
          </p:nvSpPr>
          <p:spPr>
            <a:xfrm>
              <a:off x="2357078" y="2855753"/>
              <a:ext cx="1025393" cy="629752"/>
            </a:xfrm>
            <a:prstGeom prst="round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Arial" pitchFamily="34" charset="0"/>
                </a:rPr>
                <a:t>……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3511410" y="2855753"/>
              <a:ext cx="1025393" cy="629752"/>
            </a:xfrm>
            <a:prstGeom prst="round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ea typeface="微软雅黑"/>
                  <a:cs typeface="Arial" pitchFamily="34" charset="0"/>
                </a:rPr>
                <a:t>……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08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22891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831478" y="2332875"/>
            <a:ext cx="11375037" cy="3669221"/>
            <a:chOff x="683568" y="1837481"/>
            <a:chExt cx="8561210" cy="2964235"/>
          </a:xfrm>
        </p:grpSpPr>
        <p:sp>
          <p:nvSpPr>
            <p:cNvPr id="84" name="矩形 83"/>
            <p:cNvSpPr/>
            <p:nvPr/>
          </p:nvSpPr>
          <p:spPr>
            <a:xfrm>
              <a:off x="683568" y="1837481"/>
              <a:ext cx="8561210" cy="2964235"/>
            </a:xfrm>
            <a:prstGeom prst="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945340" y="2008011"/>
              <a:ext cx="7848872" cy="26231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ctr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用户行为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采集：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分析用户行为（包括行情</a:t>
              </a:r>
              <a:r>
                <a:rPr lang="en-US" altLang="zh-CN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/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资讯偏好、业务查询</a:t>
              </a:r>
              <a:r>
                <a:rPr lang="en-US" altLang="zh-CN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/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办理记录、信息定制</a:t>
              </a:r>
              <a:r>
                <a:rPr lang="en-US" altLang="zh-CN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/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订阅）</a:t>
              </a:r>
              <a:endParaRPr lang="zh-CN" altLang="zh-CN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zh-CN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用户</a:t>
              </a:r>
              <a:r>
                <a:rPr lang="zh-CN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标签</a:t>
              </a:r>
              <a:r>
                <a:rPr lang="en-US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/</a:t>
              </a:r>
              <a:r>
                <a:rPr lang="zh-CN" altLang="zh-CN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备注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：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用户行为的标签化，可人为备注，便于客服人员快速掌握用户信息</a:t>
              </a:r>
              <a:endParaRPr lang="zh-CN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权限</a:t>
              </a:r>
              <a:r>
                <a:rPr lang="en-US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/</a:t>
              </a:r>
              <a:r>
                <a:rPr lang="zh-CN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审核</a:t>
              </a:r>
              <a:r>
                <a:rPr lang="zh-CN" altLang="zh-CN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功能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：</a:t>
              </a:r>
              <a:r>
                <a:rPr lang="zh-CN" altLang="en-US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平台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功能的权限分级设置，将权限下放至理财经理，设置节点审核功能</a:t>
              </a:r>
              <a:endParaRPr lang="zh-CN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报表</a:t>
              </a:r>
              <a:r>
                <a:rPr lang="zh-CN" altLang="zh-CN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功能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：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生成服务、用户、营业部、产品销售等数据报表，可按日期等多维度进行查询</a:t>
              </a:r>
              <a:endParaRPr lang="zh-CN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支付体系（积分</a:t>
              </a:r>
              <a:r>
                <a:rPr lang="zh-CN" altLang="zh-CN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）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：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开通支付权限，引入积分体系，整存零取支付，可划转</a:t>
              </a:r>
              <a:endParaRPr lang="zh-CN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zh-CN" sz="2000" b="1" kern="0" dirty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账号</a:t>
              </a:r>
              <a:r>
                <a:rPr lang="zh-CN" altLang="zh-CN" sz="2000" b="1" kern="0" dirty="0" smtClean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绑定</a:t>
              </a:r>
              <a:r>
                <a:rPr lang="zh-CN" altLang="en-US" sz="2000" b="1" kern="0" dirty="0" smtClean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：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微信</a:t>
              </a:r>
              <a:r>
                <a:rPr lang="en-US" altLang="zh-CN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ID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与目前账户体系进行绑定的功能（客户号、泉友会、手机等）</a:t>
              </a:r>
              <a:endParaRPr lang="zh-CN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300037" y="1343172"/>
            <a:ext cx="1620957" cy="532914"/>
            <a:chOff x="5285523" y="1343172"/>
            <a:chExt cx="1620957" cy="532914"/>
          </a:xfrm>
        </p:grpSpPr>
        <p:sp>
          <p:nvSpPr>
            <p:cNvPr id="6" name="矩形 5"/>
            <p:cNvSpPr/>
            <p:nvPr/>
          </p:nvSpPr>
          <p:spPr>
            <a:xfrm>
              <a:off x="5285523" y="1343172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基础功能</a:t>
              </a:r>
            </a:p>
          </p:txBody>
        </p:sp>
        <p:sp>
          <p:nvSpPr>
            <p:cNvPr id="110" name="矩形 109"/>
            <p:cNvSpPr/>
            <p:nvPr/>
          </p:nvSpPr>
          <p:spPr>
            <a:xfrm flipV="1">
              <a:off x="5322242" y="1856697"/>
              <a:ext cx="1547517" cy="193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1796526" y="461782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平台的功能及定位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45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816964" y="2332875"/>
            <a:ext cx="11375037" cy="3669221"/>
          </a:xfrm>
          <a:prstGeom prst="rect">
            <a:avLst/>
          </a:prstGeom>
          <a:pattFill prst="wdUpDiag">
            <a:fgClr>
              <a:schemeClr val="bg1"/>
            </a:fgClr>
            <a:bgClr>
              <a:schemeClr val="bg1">
                <a:lumMod val="95000"/>
              </a:schemeClr>
            </a:bgClr>
          </a:patt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85523" y="1343172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信息服务</a:t>
            </a:r>
          </a:p>
        </p:txBody>
      </p:sp>
      <p:sp>
        <p:nvSpPr>
          <p:cNvPr id="7" name="矩形 6"/>
          <p:cNvSpPr/>
          <p:nvPr/>
        </p:nvSpPr>
        <p:spPr>
          <a:xfrm>
            <a:off x="1782012" y="461782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平台的功能及定位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164772" y="2251666"/>
            <a:ext cx="10809513" cy="3564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资讯</a:t>
            </a:r>
            <a:r>
              <a:rPr lang="en-US" altLang="zh-CN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关怀类</a:t>
            </a:r>
            <a:r>
              <a:rPr lang="zh-CN" altLang="en-US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信息 </a:t>
            </a:r>
            <a:r>
              <a:rPr lang="en-US" altLang="zh-CN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&amp; </a:t>
            </a:r>
            <a:r>
              <a:rPr lang="zh-CN" altLang="en-US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通知</a:t>
            </a:r>
            <a:r>
              <a:rPr lang="en-US" altLang="zh-CN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营销类</a:t>
            </a:r>
            <a:r>
              <a:rPr lang="zh-CN" altLang="en-US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信息：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用户主动或被动获取的信息（群发 </a:t>
            </a:r>
            <a:r>
              <a:rPr lang="en-US" altLang="zh-CN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or 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点对点）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服务产品推</a:t>
            </a:r>
            <a:r>
              <a:rPr lang="zh-CN" altLang="en-US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送：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以微信代替短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信</a:t>
            </a:r>
            <a:r>
              <a:rPr lang="en-US" altLang="zh-CN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彩信承载服务产品（短信资讯、时报资讯、泉秘书、投顾产品等）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行情信息推</a:t>
            </a:r>
            <a:r>
              <a:rPr lang="zh-CN" altLang="en-US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送：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上行信息查询，提供分时图</a:t>
            </a:r>
            <a:r>
              <a:rPr lang="en-US" altLang="zh-CN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简单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信息，点击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查询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更多（可承载服务产品）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多渠道信息</a:t>
            </a:r>
            <a:r>
              <a:rPr lang="zh-CN" altLang="en-US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共享：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统一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内部信息发布规范（网页、微博、物料等），二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维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码信息发布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账户</a:t>
            </a:r>
            <a:r>
              <a:rPr lang="zh-CN" altLang="en-US" sz="20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提醒：</a:t>
            </a:r>
            <a:r>
              <a: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微信版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泉秘书（持仓</a:t>
            </a:r>
            <a:r>
              <a: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新股</a:t>
            </a:r>
            <a:r>
              <a: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回报</a:t>
            </a:r>
            <a:r>
              <a: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资金</a:t>
            </a:r>
            <a:r>
              <a: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资讯）</a:t>
            </a:r>
            <a:r>
              <a: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+ 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异常登陆、到价提醒、账户诊断功能</a:t>
            </a:r>
            <a:endParaRPr lang="zh-CN" altLang="en-US" sz="20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MOT</a:t>
            </a:r>
            <a:r>
              <a:rPr lang="zh-CN" altLang="en-US" sz="20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平台提供数据（用户生日、增发配售等）</a:t>
            </a:r>
            <a:endParaRPr lang="en-US" altLang="zh-CN" sz="20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信息订阅</a:t>
            </a:r>
            <a:r>
              <a:rPr lang="en-US" altLang="zh-CN" sz="20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配送：</a:t>
            </a:r>
            <a:r>
              <a: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主动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订阅（通过</a:t>
            </a:r>
            <a:r>
              <a: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PC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、手机、微信</a:t>
            </a:r>
            <a:r>
              <a: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+ </a:t>
            </a:r>
            <a:r>
              <a:rPr lang="zh-CN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个性化配送（依据客户标签），定时推送，可取消订阅（通过微信）</a:t>
            </a:r>
            <a:endParaRPr lang="zh-CN" altLang="en-US" sz="20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 flipV="1">
            <a:off x="5322242" y="1856697"/>
            <a:ext cx="1547517" cy="19389"/>
          </a:xfrm>
          <a:prstGeom prst="rect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0725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2012" y="2660392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微信服务号</a:t>
            </a:r>
            <a:r>
              <a:rPr lang="en-US" altLang="zh-CN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Push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弱化、层次纵深增加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对我们的影响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28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85523" y="1343172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sz="28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电商服务</a:t>
            </a:r>
          </a:p>
        </p:txBody>
      </p:sp>
      <p:sp>
        <p:nvSpPr>
          <p:cNvPr id="7" name="矩形 6"/>
          <p:cNvSpPr/>
          <p:nvPr/>
        </p:nvSpPr>
        <p:spPr>
          <a:xfrm>
            <a:off x="1782012" y="461782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平台的功能及定位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16964" y="2332875"/>
            <a:ext cx="11375037" cy="3669220"/>
            <a:chOff x="683568" y="1837481"/>
            <a:chExt cx="8561210" cy="2964235"/>
          </a:xfrm>
        </p:grpSpPr>
        <p:sp>
          <p:nvSpPr>
            <p:cNvPr id="9" name="矩形 8"/>
            <p:cNvSpPr/>
            <p:nvPr/>
          </p:nvSpPr>
          <p:spPr>
            <a:xfrm>
              <a:off x="683568" y="1837481"/>
              <a:ext cx="8561210" cy="2964235"/>
            </a:xfrm>
            <a:prstGeom prst="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45340" y="2007596"/>
              <a:ext cx="7848872" cy="22502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业务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查询</a:t>
              </a:r>
              <a:r>
                <a:rPr lang="en-US" altLang="zh-CN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/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办理：</a:t>
              </a:r>
              <a:r>
                <a:rPr lang="zh-CN" alt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资金、持</a:t>
              </a:r>
              <a:r>
                <a:rPr lang="zh-CN" altLang="en-US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仓、交割</a:t>
              </a:r>
              <a:r>
                <a:rPr lang="zh-CN" alt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单、对账单、风险承受能力</a:t>
              </a:r>
              <a:r>
                <a:rPr lang="zh-CN" altLang="en-US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评估、基金</a:t>
              </a:r>
              <a:r>
                <a:rPr lang="en-US" altLang="zh-CN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/</a:t>
              </a:r>
              <a:r>
                <a:rPr lang="zh-CN" altLang="en-US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理财产品净值</a:t>
              </a:r>
              <a:r>
                <a:rPr lang="en-US" altLang="zh-CN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……</a:t>
              </a:r>
              <a:endPara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机器人</a:t>
              </a: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客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服：</a:t>
              </a:r>
              <a:r>
                <a:rPr lang="zh-CN" alt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设置关键字自动回复</a:t>
              </a: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服务产品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购买：</a:t>
              </a:r>
              <a:r>
                <a:rPr lang="zh-CN" alt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打通</a:t>
              </a:r>
              <a:r>
                <a:rPr lang="zh-CN" altLang="en-US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支付、产品购买环节</a:t>
              </a:r>
              <a:endPara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 smtClean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人工客服</a:t>
              </a:r>
              <a:r>
                <a:rPr lang="en-US" altLang="zh-CN" sz="2000" b="1" kern="0" dirty="0" smtClean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/</a:t>
              </a:r>
              <a:r>
                <a:rPr lang="zh-CN" altLang="en-US" sz="2000" b="1" kern="0" dirty="0" smtClean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投顾服务</a:t>
              </a:r>
              <a:endParaRPr lang="zh-CN" altLang="en-US" sz="20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 flipV="1">
            <a:off x="5322242" y="1856697"/>
            <a:ext cx="1547517" cy="19389"/>
          </a:xfrm>
          <a:prstGeom prst="rect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021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6832" y="1343172"/>
            <a:ext cx="23583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SNS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相关服务</a:t>
            </a:r>
          </a:p>
        </p:txBody>
      </p:sp>
      <p:sp>
        <p:nvSpPr>
          <p:cNvPr id="7" name="矩形 6"/>
          <p:cNvSpPr/>
          <p:nvPr/>
        </p:nvSpPr>
        <p:spPr>
          <a:xfrm>
            <a:off x="1782012" y="461782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平台的功能及定位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16964" y="2332875"/>
            <a:ext cx="11375037" cy="3669219"/>
            <a:chOff x="683568" y="1837481"/>
            <a:chExt cx="8561210" cy="2964235"/>
          </a:xfrm>
        </p:grpSpPr>
        <p:sp>
          <p:nvSpPr>
            <p:cNvPr id="9" name="矩形 8"/>
            <p:cNvSpPr/>
            <p:nvPr/>
          </p:nvSpPr>
          <p:spPr>
            <a:xfrm>
              <a:off x="683568" y="1837481"/>
              <a:ext cx="8561210" cy="2964235"/>
            </a:xfrm>
            <a:prstGeom prst="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45340" y="2008011"/>
              <a:ext cx="7848872" cy="22502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基于地理位置的预约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开户：</a:t>
              </a:r>
              <a:r>
                <a:rPr lang="zh-CN" alt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用户发送地理位置</a:t>
              </a:r>
              <a:r>
                <a:rPr lang="zh-CN" altLang="en-US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，寻找最近的网点，对接非现开户流程</a:t>
              </a:r>
              <a:endParaRPr lang="en-US" altLang="zh-CN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信息</a:t>
              </a:r>
              <a:r>
                <a:rPr lang="en-US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SNS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分享：</a:t>
              </a:r>
              <a:r>
                <a:rPr lang="zh-CN" alt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通过</a:t>
              </a:r>
              <a:r>
                <a:rPr lang="zh-CN" altLang="en-US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网上交易、手机炒股、网站，分享给微信好友或分享到朋友圈</a:t>
              </a:r>
              <a:endPara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第三方平台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合作：</a:t>
              </a:r>
              <a:r>
                <a:rPr lang="zh-CN" altLang="en-US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提供微信提供服务产品的部分功能，借由第三</a:t>
              </a:r>
              <a:r>
                <a:rPr lang="zh-CN" alt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方平台引入互联网用户</a:t>
              </a:r>
              <a:r>
                <a:rPr lang="zh-CN" altLang="en-US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流量</a:t>
              </a:r>
              <a:endParaRPr lang="en-US" altLang="zh-CN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邀请好友：</a:t>
              </a:r>
              <a:r>
                <a:rPr lang="zh-CN" altLang="en-US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通过发送名片的方式完成邀请操作和认定流程，以开展推广活动</a:t>
              </a:r>
              <a:endParaRPr lang="zh-CN" alt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 flipV="1">
            <a:off x="4963140" y="1856697"/>
            <a:ext cx="2265721" cy="19389"/>
          </a:xfrm>
          <a:prstGeom prst="rect">
            <a:avLst/>
          </a:pr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507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77030" y="2670880"/>
            <a:ext cx="596589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4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、平台建设构想</a:t>
            </a:r>
          </a:p>
        </p:txBody>
      </p:sp>
    </p:spTree>
    <p:extLst>
      <p:ext uri="{BB962C8B-B14F-4D97-AF65-F5344CB8AC3E}">
        <p14:creationId xmlns:p14="http://schemas.microsoft.com/office/powerpoint/2010/main" val="347859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2012" y="1432287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平台建设的基本思路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76939" y="2575287"/>
            <a:ext cx="983812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微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信公众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平台不一定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要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发明新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业务模式，而是改变传统业务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模式入口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想想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哪些传统业务可以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通过新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入口发挥更大作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用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营销不是唯一目的，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要围绕微信公众平台设计对客户有价值的服务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模式。用户所需的服务是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营销的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根本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有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“粘性”的</a:t>
            </a:r>
            <a:r>
              <a:rPr lang="zh-CN" alt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服务是功能定位的关键</a:t>
            </a:r>
            <a:endParaRPr lang="zh-CN" altLang="en-US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706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555820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思考几个问题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816964" y="2100646"/>
            <a:ext cx="11375037" cy="3669220"/>
            <a:chOff x="683568" y="1837481"/>
            <a:chExt cx="8561210" cy="2964235"/>
          </a:xfrm>
        </p:grpSpPr>
        <p:sp>
          <p:nvSpPr>
            <p:cNvPr id="79" name="矩形 78"/>
            <p:cNvSpPr/>
            <p:nvPr/>
          </p:nvSpPr>
          <p:spPr>
            <a:xfrm>
              <a:off x="683568" y="1837481"/>
              <a:ext cx="8561210" cy="2964235"/>
            </a:xfrm>
            <a:prstGeom prst="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sp>
          <p:nvSpPr>
            <p:cNvPr id="81" name="矩形 80"/>
            <p:cNvSpPr/>
            <p:nvPr/>
          </p:nvSpPr>
          <p:spPr>
            <a:xfrm>
              <a:off x="1763267" y="2194494"/>
              <a:ext cx="6880695" cy="22502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用户最希望微信平台提供什么服务？建设前期哪些功能成本小见效快？</a:t>
              </a:r>
              <a:endParaRPr lang="en-US" altLang="zh-CN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微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信平台对于公司而言核心价值何在？</a:t>
              </a:r>
              <a:endParaRPr lang="en-US" altLang="zh-CN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哪些功能能最大限度的提升用户粘度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？</a:t>
              </a: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活跃用户是否可以带来新用户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？</a:t>
              </a:r>
              <a:endParaRPr lang="en-US" altLang="zh-CN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前期</a:t>
              </a: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推广的突破口？用户主动关注微信平台的动力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？</a:t>
              </a:r>
              <a:endParaRPr lang="en-US" altLang="zh-CN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6494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718784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思考几个问题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 fontAlgn="ctr"/>
            <a:r>
              <a:rPr lang="zh-CN" altLang="en-US" sz="20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用户最希望微信平台提供什么服务？建设前期哪些功能成本小见效快</a:t>
            </a:r>
            <a:r>
              <a:rPr lang="zh-CN" altLang="en-US" sz="20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en-US" altLang="zh-CN" sz="2000" b="1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4411228" y="2697848"/>
            <a:ext cx="1449370" cy="496918"/>
          </a:xfrm>
          <a:prstGeom prst="roundRect">
            <a:avLst>
              <a:gd name="adj" fmla="val 19043"/>
            </a:avLst>
          </a:prstGeom>
          <a:solidFill>
            <a:schemeClr val="bg2">
              <a:lumMod val="50000"/>
              <a:alpha val="20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行情推送</a:t>
            </a:r>
          </a:p>
        </p:txBody>
      </p:sp>
      <p:sp>
        <p:nvSpPr>
          <p:cNvPr id="17" name="圆角矩形 16"/>
          <p:cNvSpPr/>
          <p:nvPr/>
        </p:nvSpPr>
        <p:spPr>
          <a:xfrm>
            <a:off x="5437812" y="3782371"/>
            <a:ext cx="1588621" cy="496918"/>
          </a:xfrm>
          <a:prstGeom prst="roundRect">
            <a:avLst>
              <a:gd name="adj" fmla="val 19043"/>
            </a:avLst>
          </a:prstGeom>
          <a:solidFill>
            <a:schemeClr val="bg1">
              <a:lumMod val="75000"/>
              <a:alpha val="26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人工客服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6883137" y="4645619"/>
            <a:ext cx="1449370" cy="496918"/>
          </a:xfrm>
          <a:prstGeom prst="roundRect">
            <a:avLst>
              <a:gd name="adj" fmla="val 19043"/>
            </a:avLst>
          </a:prstGeom>
          <a:solidFill>
            <a:schemeClr val="bg1">
              <a:lumMod val="75000"/>
              <a:alpha val="10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en-US" altLang="zh-CN" sz="20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000" b="1" kern="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671046" y="3533912"/>
            <a:ext cx="1651938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信息发送</a:t>
            </a:r>
            <a:endParaRPr lang="zh-CN" altLang="en-US" sz="2000" kern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7026433" y="2919123"/>
            <a:ext cx="1929112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账户提醒</a:t>
            </a:r>
          </a:p>
        </p:txBody>
      </p:sp>
      <p:sp>
        <p:nvSpPr>
          <p:cNvPr id="22" name="圆角矩形 21"/>
          <p:cNvSpPr/>
          <p:nvPr/>
        </p:nvSpPr>
        <p:spPr>
          <a:xfrm>
            <a:off x="3658401" y="4469335"/>
            <a:ext cx="1588621" cy="496918"/>
          </a:xfrm>
          <a:prstGeom prst="roundRect">
            <a:avLst>
              <a:gd name="adj" fmla="val 19043"/>
            </a:avLst>
          </a:prstGeom>
          <a:solidFill>
            <a:schemeClr val="bg1">
              <a:lumMod val="85000"/>
              <a:alpha val="42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业务查询</a:t>
            </a:r>
          </a:p>
        </p:txBody>
      </p:sp>
    </p:spTree>
    <p:extLst>
      <p:ext uri="{BB962C8B-B14F-4D97-AF65-F5344CB8AC3E}">
        <p14:creationId xmlns:p14="http://schemas.microsoft.com/office/powerpoint/2010/main" val="800061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174857" y="3035225"/>
            <a:ext cx="3288699" cy="2212209"/>
          </a:xfrm>
          <a:prstGeom prst="rect">
            <a:avLst/>
          </a:prstGeom>
          <a:solidFill>
            <a:schemeClr val="bg1">
              <a:lumMod val="65000"/>
              <a:alpha val="2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  <a:latin typeface="华文细黑"/>
              <a:ea typeface="微软雅黑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4441532" y="3019778"/>
            <a:ext cx="6575611" cy="2227656"/>
            <a:chOff x="4424082" y="2021980"/>
            <a:chExt cx="6575611" cy="2227656"/>
          </a:xfrm>
        </p:grpSpPr>
        <p:sp>
          <p:nvSpPr>
            <p:cNvPr id="39" name="矩形 4"/>
            <p:cNvSpPr/>
            <p:nvPr/>
          </p:nvSpPr>
          <p:spPr>
            <a:xfrm>
              <a:off x="4424082" y="2021980"/>
              <a:ext cx="6575611" cy="2227656"/>
            </a:xfrm>
            <a:prstGeom prst="rect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/>
                <a:ea typeface="微软雅黑"/>
              </a:endParaRPr>
            </a:p>
          </p:txBody>
        </p:sp>
        <p:cxnSp>
          <p:nvCxnSpPr>
            <p:cNvPr id="40" name="直接连接符 6"/>
            <p:cNvCxnSpPr/>
            <p:nvPr/>
          </p:nvCxnSpPr>
          <p:spPr>
            <a:xfrm>
              <a:off x="4800600" y="2828804"/>
              <a:ext cx="2120321" cy="0"/>
            </a:xfrm>
            <a:prstGeom prst="line">
              <a:avLst/>
            </a:prstGeom>
            <a:noFill/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41" name="TextBox 23"/>
            <p:cNvSpPr txBox="1"/>
            <p:nvPr/>
          </p:nvSpPr>
          <p:spPr>
            <a:xfrm>
              <a:off x="4800600" y="2250581"/>
              <a:ext cx="23208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目录 </a:t>
              </a:r>
              <a:r>
                <a:rPr lang="en-US" altLang="zh-CN" sz="2000" dirty="0" smtClean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Contents</a:t>
              </a:r>
              <a:endParaRPr lang="zh-CN" altLang="en-US" sz="20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sp>
        <p:nvSpPr>
          <p:cNvPr id="38" name="矩形 29"/>
          <p:cNvSpPr/>
          <p:nvPr/>
        </p:nvSpPr>
        <p:spPr>
          <a:xfrm>
            <a:off x="1232913" y="1985063"/>
            <a:ext cx="97884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  <a:cs typeface="Arial" pitchFamily="34" charset="0"/>
              </a:rPr>
              <a:t>目录</a:t>
            </a:r>
            <a:r>
              <a:rPr lang="zh-CN" altLang="en-US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  <a:cs typeface="Arial" pitchFamily="34" charset="0"/>
              </a:rPr>
              <a:t>  </a:t>
            </a:r>
            <a:r>
              <a:rPr lang="en-US" altLang="zh-CN" sz="3200" dirty="0" smtClean="0">
                <a:solidFill>
                  <a:schemeClr val="bg1">
                    <a:lumMod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Arial" pitchFamily="34" charset="0"/>
              </a:rPr>
              <a:t>Contents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Arial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950993" y="4063577"/>
            <a:ext cx="1162599" cy="736868"/>
            <a:chOff x="4950993" y="4063577"/>
            <a:chExt cx="1162599" cy="736868"/>
          </a:xfrm>
        </p:grpSpPr>
        <p:grpSp>
          <p:nvGrpSpPr>
            <p:cNvPr id="4" name="组合 3"/>
            <p:cNvGrpSpPr/>
            <p:nvPr/>
          </p:nvGrpSpPr>
          <p:grpSpPr>
            <a:xfrm>
              <a:off x="4950993" y="4063577"/>
              <a:ext cx="490817" cy="672789"/>
              <a:chOff x="4950993" y="4063577"/>
              <a:chExt cx="490817" cy="672789"/>
            </a:xfrm>
          </p:grpSpPr>
          <p:sp>
            <p:nvSpPr>
              <p:cNvPr id="55" name="TextBox 24"/>
              <p:cNvSpPr txBox="1"/>
              <p:nvPr/>
            </p:nvSpPr>
            <p:spPr>
              <a:xfrm>
                <a:off x="4950993" y="4063577"/>
                <a:ext cx="30928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华文细黑"/>
                    <a:ea typeface="微软雅黑"/>
                  </a:rPr>
                  <a:t>1</a:t>
                </a:r>
                <a:endParaRPr lang="zh-CN" altLang="en-US" sz="3600" dirty="0">
                  <a:solidFill>
                    <a:schemeClr val="bg1"/>
                  </a:solidFill>
                  <a:latin typeface="华文细黑"/>
                  <a:ea typeface="微软雅黑"/>
                </a:endParaRPr>
              </a:p>
            </p:txBody>
          </p:sp>
          <p:cxnSp>
            <p:nvCxnSpPr>
              <p:cNvPr id="56" name="直接连接符 10"/>
              <p:cNvCxnSpPr/>
              <p:nvPr/>
            </p:nvCxnSpPr>
            <p:spPr>
              <a:xfrm flipH="1">
                <a:off x="5119083" y="4292613"/>
                <a:ext cx="322727" cy="443753"/>
              </a:xfrm>
              <a:prstGeom prst="line">
                <a:avLst/>
              </a:prstGeom>
              <a:noFill/>
              <a:ln w="6350" cap="flat" cmpd="sng" algn="ctr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57" name="TextBox 26"/>
            <p:cNvSpPr txBox="1"/>
            <p:nvPr/>
          </p:nvSpPr>
          <p:spPr>
            <a:xfrm>
              <a:off x="5273722" y="4431113"/>
              <a:ext cx="8398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Hiragino Sans GB W3" panose="020B0300000000000000" pitchFamily="34" charset="-122"/>
                  <a:ea typeface="Hiragino Sans GB W3" panose="020B0300000000000000" pitchFamily="34" charset="-122"/>
                </a:rPr>
                <a:t>微信？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26577" y="4063577"/>
            <a:ext cx="1752131" cy="736868"/>
            <a:chOff x="6113592" y="4063577"/>
            <a:chExt cx="1752131" cy="736868"/>
          </a:xfrm>
        </p:grpSpPr>
        <p:sp>
          <p:nvSpPr>
            <p:cNvPr id="58" name="TextBox 27"/>
            <p:cNvSpPr txBox="1"/>
            <p:nvPr/>
          </p:nvSpPr>
          <p:spPr>
            <a:xfrm>
              <a:off x="6113592" y="4063577"/>
              <a:ext cx="3092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华文细黑"/>
                  <a:ea typeface="微软雅黑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latin typeface="华文细黑"/>
                <a:ea typeface="微软雅黑"/>
              </a:endParaRPr>
            </a:p>
          </p:txBody>
        </p:sp>
        <p:cxnSp>
          <p:nvCxnSpPr>
            <p:cNvPr id="59" name="直接连接符 17"/>
            <p:cNvCxnSpPr/>
            <p:nvPr/>
          </p:nvCxnSpPr>
          <p:spPr>
            <a:xfrm flipH="1">
              <a:off x="6281682" y="4292613"/>
              <a:ext cx="322727" cy="443753"/>
            </a:xfrm>
            <a:prstGeom prst="line">
              <a:avLst/>
            </a:prstGeom>
            <a:noFill/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60" name="TextBox 29"/>
            <p:cNvSpPr txBox="1"/>
            <p:nvPr/>
          </p:nvSpPr>
          <p:spPr>
            <a:xfrm>
              <a:off x="6436321" y="4431113"/>
              <a:ext cx="14294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Hiragino Sans GB W3" panose="020B0300000000000000" pitchFamily="34" charset="-122"/>
                  <a:ea typeface="Hiragino Sans GB W3" panose="020B0300000000000000" pitchFamily="34" charset="-122"/>
                </a:rPr>
                <a:t>微信和我们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691692" y="4063577"/>
            <a:ext cx="1970739" cy="736868"/>
            <a:chOff x="7724530" y="4063577"/>
            <a:chExt cx="1970739" cy="736868"/>
          </a:xfrm>
        </p:grpSpPr>
        <p:sp>
          <p:nvSpPr>
            <p:cNvPr id="61" name="TextBox 30"/>
            <p:cNvSpPr txBox="1"/>
            <p:nvPr/>
          </p:nvSpPr>
          <p:spPr>
            <a:xfrm>
              <a:off x="7724530" y="4063577"/>
              <a:ext cx="3092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华文细黑"/>
                  <a:ea typeface="微软雅黑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latin typeface="华文细黑"/>
                <a:ea typeface="微软雅黑"/>
              </a:endParaRPr>
            </a:p>
          </p:txBody>
        </p:sp>
        <p:cxnSp>
          <p:nvCxnSpPr>
            <p:cNvPr id="62" name="直接连接符 21"/>
            <p:cNvCxnSpPr/>
            <p:nvPr/>
          </p:nvCxnSpPr>
          <p:spPr>
            <a:xfrm flipH="1">
              <a:off x="7892620" y="4292613"/>
              <a:ext cx="322727" cy="443753"/>
            </a:xfrm>
            <a:prstGeom prst="line">
              <a:avLst/>
            </a:prstGeom>
            <a:noFill/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63" name="TextBox 32"/>
            <p:cNvSpPr txBox="1"/>
            <p:nvPr/>
          </p:nvSpPr>
          <p:spPr>
            <a:xfrm>
              <a:off x="8047258" y="4431113"/>
              <a:ext cx="164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Hiragino Sans GB W3" panose="020B0300000000000000" pitchFamily="34" charset="-122"/>
                  <a:ea typeface="Hiragino Sans GB W3" panose="020B0300000000000000" pitchFamily="34" charset="-122"/>
                </a:rPr>
                <a:t>平台建设构想</a:t>
              </a: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-712719" y="2125242"/>
            <a:ext cx="1858547" cy="544403"/>
            <a:chOff x="-711200" y="224431"/>
            <a:chExt cx="1203639" cy="544403"/>
          </a:xfrm>
        </p:grpSpPr>
        <p:sp>
          <p:nvSpPr>
            <p:cNvPr id="68" name="矩形 67"/>
            <p:cNvSpPr/>
            <p:nvPr/>
          </p:nvSpPr>
          <p:spPr>
            <a:xfrm>
              <a:off x="-711200" y="224431"/>
              <a:ext cx="1130586" cy="544403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446720" y="224431"/>
              <a:ext cx="45719" cy="544403"/>
            </a:xfrm>
            <a:prstGeom prst="rect">
              <a:avLst/>
            </a:prstGeom>
            <a:solidFill>
              <a:srgbClr val="808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735945" y="3330741"/>
            <a:ext cx="2050818" cy="1605730"/>
            <a:chOff x="1547321" y="4724913"/>
            <a:chExt cx="1482278" cy="1160583"/>
          </a:xfrm>
        </p:grpSpPr>
        <p:sp>
          <p:nvSpPr>
            <p:cNvPr id="174" name="任意多边形 173"/>
            <p:cNvSpPr/>
            <p:nvPr/>
          </p:nvSpPr>
          <p:spPr>
            <a:xfrm rot="20123609" flipH="1">
              <a:off x="1547321" y="4724913"/>
              <a:ext cx="1026823" cy="873898"/>
            </a:xfrm>
            <a:custGeom>
              <a:avLst/>
              <a:gdLst>
                <a:gd name="connsiteX0" fmla="*/ 330098 w 1026823"/>
                <a:gd name="connsiteY0" fmla="*/ 57697 h 873898"/>
                <a:gd name="connsiteX1" fmla="*/ 6180 w 1026823"/>
                <a:gd name="connsiteY1" fmla="*/ 589165 h 873898"/>
                <a:gd name="connsiteX2" fmla="*/ 22358 w 1026823"/>
                <a:gd name="connsiteY2" fmla="*/ 640897 h 873898"/>
                <a:gd name="connsiteX3" fmla="*/ 36969 w 1026823"/>
                <a:gd name="connsiteY3" fmla="*/ 632772 h 873898"/>
                <a:gd name="connsiteX4" fmla="*/ 588820 w 1026823"/>
                <a:gd name="connsiteY4" fmla="*/ 780420 h 873898"/>
                <a:gd name="connsiteX5" fmla="*/ 611394 w 1026823"/>
                <a:gd name="connsiteY5" fmla="*/ 850237 h 873898"/>
                <a:gd name="connsiteX6" fmla="*/ 613135 w 1026823"/>
                <a:gd name="connsiteY6" fmla="*/ 873898 h 873898"/>
                <a:gd name="connsiteX7" fmla="*/ 686797 w 1026823"/>
                <a:gd name="connsiteY7" fmla="*/ 846891 h 873898"/>
                <a:gd name="connsiteX8" fmla="*/ 779102 w 1026823"/>
                <a:gd name="connsiteY8" fmla="*/ 794358 h 873898"/>
                <a:gd name="connsiteX9" fmla="*/ 827710 w 1026823"/>
                <a:gd name="connsiteY9" fmla="*/ 754679 h 873898"/>
                <a:gd name="connsiteX10" fmla="*/ 1026823 w 1026823"/>
                <a:gd name="connsiteY10" fmla="*/ 754680 h 873898"/>
                <a:gd name="connsiteX11" fmla="*/ 924198 w 1026823"/>
                <a:gd name="connsiteY11" fmla="*/ 653130 h 873898"/>
                <a:gd name="connsiteX12" fmla="*/ 971137 w 1026823"/>
                <a:gd name="connsiteY12" fmla="*/ 575129 h 873898"/>
                <a:gd name="connsiteX13" fmla="*/ 984441 w 1026823"/>
                <a:gd name="connsiteY13" fmla="*/ 231410 h 873898"/>
                <a:gd name="connsiteX14" fmla="*/ 330098 w 1026823"/>
                <a:gd name="connsiteY14" fmla="*/ 57697 h 87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6823" h="873898">
                  <a:moveTo>
                    <a:pt x="330098" y="57697"/>
                  </a:moveTo>
                  <a:cubicBezTo>
                    <a:pt x="100074" y="164438"/>
                    <a:pt x="-30706" y="388757"/>
                    <a:pt x="6180" y="589165"/>
                  </a:cubicBezTo>
                  <a:lnTo>
                    <a:pt x="22358" y="640897"/>
                  </a:lnTo>
                  <a:lnTo>
                    <a:pt x="36969" y="632772"/>
                  </a:lnTo>
                  <a:cubicBezTo>
                    <a:pt x="257638" y="533045"/>
                    <a:pt x="504711" y="599149"/>
                    <a:pt x="588820" y="780420"/>
                  </a:cubicBezTo>
                  <a:cubicBezTo>
                    <a:pt x="599334" y="803079"/>
                    <a:pt x="606803" y="826465"/>
                    <a:pt x="611394" y="850237"/>
                  </a:cubicBezTo>
                  <a:lnTo>
                    <a:pt x="613135" y="873898"/>
                  </a:lnTo>
                  <a:lnTo>
                    <a:pt x="686797" y="846891"/>
                  </a:lnTo>
                  <a:cubicBezTo>
                    <a:pt x="719657" y="831643"/>
                    <a:pt x="750492" y="813994"/>
                    <a:pt x="779102" y="794358"/>
                  </a:cubicBezTo>
                  <a:lnTo>
                    <a:pt x="827710" y="754679"/>
                  </a:lnTo>
                  <a:lnTo>
                    <a:pt x="1026823" y="754680"/>
                  </a:lnTo>
                  <a:lnTo>
                    <a:pt x="924198" y="653130"/>
                  </a:lnTo>
                  <a:lnTo>
                    <a:pt x="971137" y="575129"/>
                  </a:lnTo>
                  <a:cubicBezTo>
                    <a:pt x="1025001" y="463748"/>
                    <a:pt x="1033691" y="340375"/>
                    <a:pt x="984441" y="231410"/>
                  </a:cubicBezTo>
                  <a:cubicBezTo>
                    <a:pt x="885942" y="13480"/>
                    <a:pt x="592981" y="-64294"/>
                    <a:pt x="330098" y="576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/>
            </a:p>
          </p:txBody>
        </p:sp>
        <p:sp>
          <p:nvSpPr>
            <p:cNvPr id="175" name="椭圆 174"/>
            <p:cNvSpPr/>
            <p:nvPr/>
          </p:nvSpPr>
          <p:spPr>
            <a:xfrm flipH="1">
              <a:off x="2152799" y="4969853"/>
              <a:ext cx="156999" cy="15908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76" name="椭圆 175"/>
            <p:cNvSpPr/>
            <p:nvPr/>
          </p:nvSpPr>
          <p:spPr>
            <a:xfrm flipH="1">
              <a:off x="1874687" y="4968239"/>
              <a:ext cx="156999" cy="15908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77" name="任意多边形 176"/>
            <p:cNvSpPr/>
            <p:nvPr/>
          </p:nvSpPr>
          <p:spPr>
            <a:xfrm rot="1476391">
              <a:off x="2160024" y="5141422"/>
              <a:ext cx="869575" cy="744074"/>
            </a:xfrm>
            <a:custGeom>
              <a:avLst/>
              <a:gdLst>
                <a:gd name="connsiteX0" fmla="*/ 240654 w 748594"/>
                <a:gd name="connsiteY0" fmla="*/ 41512 h 650846"/>
                <a:gd name="connsiteX1" fmla="*/ 717696 w 748594"/>
                <a:gd name="connsiteY1" fmla="*/ 166498 h 650846"/>
                <a:gd name="connsiteX2" fmla="*/ 707997 w 748594"/>
                <a:gd name="connsiteY2" fmla="*/ 413802 h 650846"/>
                <a:gd name="connsiteX3" fmla="*/ 673776 w 748594"/>
                <a:gd name="connsiteY3" fmla="*/ 469924 h 650846"/>
                <a:gd name="connsiteX4" fmla="*/ 748594 w 748594"/>
                <a:gd name="connsiteY4" fmla="*/ 542988 h 650846"/>
                <a:gd name="connsiteX5" fmla="*/ 603433 w 748594"/>
                <a:gd name="connsiteY5" fmla="*/ 542988 h 650846"/>
                <a:gd name="connsiteX6" fmla="*/ 567996 w 748594"/>
                <a:gd name="connsiteY6" fmla="*/ 571537 h 650846"/>
                <a:gd name="connsiteX7" fmla="*/ 500702 w 748594"/>
                <a:gd name="connsiteY7" fmla="*/ 609334 h 650846"/>
                <a:gd name="connsiteX8" fmla="*/ 23659 w 748594"/>
                <a:gd name="connsiteY8" fmla="*/ 484348 h 650846"/>
                <a:gd name="connsiteX9" fmla="*/ 240654 w 748594"/>
                <a:gd name="connsiteY9" fmla="*/ 41512 h 65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8594" h="650846">
                  <a:moveTo>
                    <a:pt x="240654" y="41512"/>
                  </a:moveTo>
                  <a:cubicBezTo>
                    <a:pt x="432306" y="-46260"/>
                    <a:pt x="645886" y="9698"/>
                    <a:pt x="717696" y="166498"/>
                  </a:cubicBezTo>
                  <a:cubicBezTo>
                    <a:pt x="753601" y="244898"/>
                    <a:pt x="747266" y="333664"/>
                    <a:pt x="707997" y="413802"/>
                  </a:cubicBezTo>
                  <a:lnTo>
                    <a:pt x="673776" y="469924"/>
                  </a:lnTo>
                  <a:lnTo>
                    <a:pt x="748594" y="542988"/>
                  </a:lnTo>
                  <a:lnTo>
                    <a:pt x="603433" y="542988"/>
                  </a:lnTo>
                  <a:lnTo>
                    <a:pt x="567996" y="571537"/>
                  </a:lnTo>
                  <a:cubicBezTo>
                    <a:pt x="547138" y="585665"/>
                    <a:pt x="524658" y="598363"/>
                    <a:pt x="500702" y="609334"/>
                  </a:cubicBezTo>
                  <a:cubicBezTo>
                    <a:pt x="309049" y="697106"/>
                    <a:pt x="95470" y="641148"/>
                    <a:pt x="23659" y="484348"/>
                  </a:cubicBezTo>
                  <a:cubicBezTo>
                    <a:pt x="-48151" y="327548"/>
                    <a:pt x="49001" y="129283"/>
                    <a:pt x="240654" y="41512"/>
                  </a:cubicBezTo>
                  <a:close/>
                </a:path>
              </a:pathLst>
            </a:custGeom>
            <a:solidFill>
              <a:srgbClr val="FD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78" name="椭圆 177"/>
            <p:cNvSpPr/>
            <p:nvPr/>
          </p:nvSpPr>
          <p:spPr>
            <a:xfrm>
              <a:off x="2420734" y="5335360"/>
              <a:ext cx="131184" cy="13292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2653118" y="5334012"/>
              <a:ext cx="131184" cy="13292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</p:spTree>
    <p:extLst>
      <p:ext uri="{BB962C8B-B14F-4D97-AF65-F5344CB8AC3E}">
        <p14:creationId xmlns:p14="http://schemas.microsoft.com/office/powerpoint/2010/main" val="311420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1470" y="2681933"/>
            <a:ext cx="12189060" cy="10633"/>
          </a:xfrm>
          <a:prstGeom prst="line">
            <a:avLst/>
          </a:prstGeom>
          <a:ln w="25400">
            <a:solidFill>
              <a:srgbClr val="D9D9D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718784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思考几个问题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 fontAlgn="ctr"/>
            <a:r>
              <a:rPr lang="zh-CN" altLang="en-US" sz="20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微信平台对于公司而言核心价值何在？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4836000" y="2422915"/>
            <a:ext cx="2520000" cy="496918"/>
          </a:xfrm>
          <a:prstGeom prst="roundRect">
            <a:avLst>
              <a:gd name="adj" fmla="val 19043"/>
            </a:avLst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noFill/>
            <a:round/>
            <a:headEnd/>
            <a:tailEnd/>
          </a:ln>
          <a:effectLst/>
        </p:spPr>
        <p:txBody>
          <a:bodyPr wrap="square" tIns="36000" anchor="ctr">
            <a:no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服务价值提升</a:t>
            </a:r>
          </a:p>
        </p:txBody>
      </p:sp>
      <p:sp>
        <p:nvSpPr>
          <p:cNvPr id="17" name="圆角矩形 16"/>
          <p:cNvSpPr/>
          <p:nvPr/>
        </p:nvSpPr>
        <p:spPr>
          <a:xfrm>
            <a:off x="8514000" y="2422915"/>
            <a:ext cx="2520000" cy="496918"/>
          </a:xfrm>
          <a:prstGeom prst="roundRect">
            <a:avLst>
              <a:gd name="adj" fmla="val 19043"/>
            </a:avLst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noFill/>
            <a:round/>
            <a:headEnd/>
            <a:tailEnd/>
          </a:ln>
          <a:effectLst/>
        </p:spPr>
        <p:txBody>
          <a:bodyPr wrap="square" tIns="36000" anchor="ctr">
            <a:no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节约服务成本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1158000" y="2422915"/>
            <a:ext cx="2520000" cy="496918"/>
          </a:xfrm>
          <a:prstGeom prst="roundRect">
            <a:avLst>
              <a:gd name="adj" fmla="val 19043"/>
            </a:avLst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noFill/>
            <a:round/>
            <a:headEnd/>
            <a:tailEnd/>
          </a:ln>
          <a:effectLst/>
        </p:spPr>
        <p:txBody>
          <a:bodyPr wrap="square" tIns="36000" anchor="ctr">
            <a:no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品牌价值提升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5301690" y="3432627"/>
            <a:ext cx="1588620" cy="496918"/>
          </a:xfrm>
          <a:prstGeom prst="roundRect">
            <a:avLst>
              <a:gd name="adj" fmla="val 19043"/>
            </a:avLst>
          </a:prstGeom>
          <a:solidFill>
            <a:schemeClr val="bg2">
              <a:lumMod val="50000"/>
              <a:alpha val="20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机器人</a:t>
            </a:r>
            <a:endParaRPr lang="zh-CN" altLang="en-US" sz="2000" kern="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301689" y="4442339"/>
            <a:ext cx="1588621" cy="496918"/>
          </a:xfrm>
          <a:prstGeom prst="roundRect">
            <a:avLst>
              <a:gd name="adj" fmla="val 19043"/>
            </a:avLst>
          </a:prstGeom>
          <a:solidFill>
            <a:schemeClr val="bg1">
              <a:lumMod val="75000"/>
              <a:alpha val="26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人工客服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1592031" y="3432627"/>
            <a:ext cx="1651938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产品购买</a:t>
            </a:r>
            <a:endParaRPr lang="zh-CN" altLang="en-US" sz="2000" kern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809444" y="4458214"/>
            <a:ext cx="1929112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服务产品推送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1592031" y="4442339"/>
            <a:ext cx="1651938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信息</a:t>
            </a:r>
            <a:r>
              <a:rPr lang="en-US" altLang="zh-CN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SNS</a:t>
            </a:r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分享</a:t>
            </a:r>
            <a:endParaRPr lang="zh-CN" altLang="en-US" sz="2000" kern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1592031" y="5452051"/>
            <a:ext cx="1651938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多渠道信息共享</a:t>
            </a:r>
          </a:p>
        </p:txBody>
      </p:sp>
      <p:sp>
        <p:nvSpPr>
          <p:cNvPr id="25" name="圆角矩形 24"/>
          <p:cNvSpPr/>
          <p:nvPr/>
        </p:nvSpPr>
        <p:spPr>
          <a:xfrm>
            <a:off x="5301689" y="5452051"/>
            <a:ext cx="1588621" cy="496918"/>
          </a:xfrm>
          <a:prstGeom prst="roundRect">
            <a:avLst>
              <a:gd name="adj" fmla="val 19043"/>
            </a:avLst>
          </a:prstGeom>
          <a:solidFill>
            <a:schemeClr val="bg1">
              <a:lumMod val="75000"/>
              <a:alpha val="26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投顾服务</a:t>
            </a:r>
          </a:p>
        </p:txBody>
      </p:sp>
      <p:sp>
        <p:nvSpPr>
          <p:cNvPr id="26" name="圆角矩形 25"/>
          <p:cNvSpPr/>
          <p:nvPr/>
        </p:nvSpPr>
        <p:spPr>
          <a:xfrm>
            <a:off x="8809444" y="5452051"/>
            <a:ext cx="1929112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业务办理</a:t>
            </a:r>
          </a:p>
        </p:txBody>
      </p:sp>
      <p:sp>
        <p:nvSpPr>
          <p:cNvPr id="27" name="圆角矩形 26"/>
          <p:cNvSpPr/>
          <p:nvPr/>
        </p:nvSpPr>
        <p:spPr>
          <a:xfrm>
            <a:off x="8809444" y="3432627"/>
            <a:ext cx="1929112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预约开户</a:t>
            </a:r>
          </a:p>
        </p:txBody>
      </p:sp>
    </p:spTree>
    <p:extLst>
      <p:ext uri="{BB962C8B-B14F-4D97-AF65-F5344CB8AC3E}">
        <p14:creationId xmlns:p14="http://schemas.microsoft.com/office/powerpoint/2010/main" val="3251669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 animBg="1"/>
      <p:bldP spid="11" grpId="0" animBg="1"/>
      <p:bldP spid="12" grpId="0" animBg="1"/>
      <p:bldP spid="13" grpId="0" animBg="1"/>
      <p:bldP spid="14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718784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思考几个问题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ctr"/>
            <a:r>
              <a:rPr lang="zh-CN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哪些功能能最大限度的提升用户粘度？活跃用户是否可以带来新用户</a:t>
            </a:r>
            <a:r>
              <a:rPr lang="zh-CN" altLang="en-US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20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4904031" y="2850080"/>
            <a:ext cx="1449370" cy="496918"/>
          </a:xfrm>
          <a:prstGeom prst="roundRect">
            <a:avLst>
              <a:gd name="adj" fmla="val 19043"/>
            </a:avLst>
          </a:prstGeom>
          <a:solidFill>
            <a:schemeClr val="bg2">
              <a:lumMod val="50000"/>
              <a:alpha val="20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en-US" altLang="zh-CN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MOT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5808713" y="5163715"/>
            <a:ext cx="1449370" cy="496918"/>
          </a:xfrm>
          <a:prstGeom prst="roundRect">
            <a:avLst>
              <a:gd name="adj" fmla="val 19043"/>
            </a:avLst>
          </a:prstGeom>
          <a:solidFill>
            <a:schemeClr val="bg1">
              <a:lumMod val="75000"/>
              <a:alpha val="10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en-US" altLang="zh-CN" sz="20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000" b="1" kern="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3368546" y="3717207"/>
            <a:ext cx="1651938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信息订阅</a:t>
            </a:r>
            <a:r>
              <a:rPr lang="en-US" altLang="zh-CN" sz="20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</a:t>
            </a:r>
          </a:p>
        </p:txBody>
      </p:sp>
      <p:sp>
        <p:nvSpPr>
          <p:cNvPr id="28" name="圆角矩形 27"/>
          <p:cNvSpPr/>
          <p:nvPr/>
        </p:nvSpPr>
        <p:spPr>
          <a:xfrm>
            <a:off x="6533398" y="3555059"/>
            <a:ext cx="1929112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第三方平台合作</a:t>
            </a:r>
          </a:p>
        </p:txBody>
      </p:sp>
      <p:sp>
        <p:nvSpPr>
          <p:cNvPr id="30" name="圆角矩形 29"/>
          <p:cNvSpPr/>
          <p:nvPr/>
        </p:nvSpPr>
        <p:spPr>
          <a:xfrm>
            <a:off x="4875308" y="4341056"/>
            <a:ext cx="2567648" cy="661398"/>
          </a:xfrm>
          <a:prstGeom prst="roundRect">
            <a:avLst>
              <a:gd name="adj" fmla="val 19043"/>
            </a:avLst>
          </a:prstGeom>
          <a:solidFill>
            <a:schemeClr val="bg1">
              <a:lumMod val="75000"/>
              <a:alpha val="26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有价值的信息服务</a:t>
            </a:r>
            <a:endParaRPr lang="en-US" altLang="zh-CN" sz="2000" kern="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（运营）</a:t>
            </a:r>
            <a:endParaRPr lang="zh-CN" altLang="en-US" sz="1400" kern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4022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7" grpId="0" animBg="1"/>
      <p:bldP spid="28" grpId="0" animBg="1"/>
      <p:bldP spid="3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718784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思考几个问题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ctr"/>
            <a:r>
              <a:rPr lang="zh-CN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前期推广的突破口？用户主动关注微信平台的动力</a:t>
            </a:r>
            <a:r>
              <a:rPr lang="zh-CN" altLang="en-US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20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16964" y="2343714"/>
            <a:ext cx="11375037" cy="3258432"/>
            <a:chOff x="683568" y="1837481"/>
            <a:chExt cx="8561210" cy="2632374"/>
          </a:xfrm>
        </p:grpSpPr>
        <p:sp>
          <p:nvSpPr>
            <p:cNvPr id="10" name="矩形 9"/>
            <p:cNvSpPr/>
            <p:nvPr/>
          </p:nvSpPr>
          <p:spPr>
            <a:xfrm>
              <a:off x="683568" y="1837481"/>
              <a:ext cx="8561210" cy="2632374"/>
            </a:xfrm>
            <a:prstGeom prst="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63267" y="1914771"/>
              <a:ext cx="6880695" cy="22502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多渠道宣传用户最关注的功能</a:t>
              </a:r>
              <a:r>
                <a:rPr lang="zh-CN" altLang="en-US" sz="2000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（如行情查询、业务办理、人工客服）</a:t>
              </a:r>
              <a:endParaRPr lang="en-US" altLang="zh-CN" sz="2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赠送微信渠道的服务产品</a:t>
              </a:r>
              <a:r>
                <a:rPr lang="zh-CN" altLang="en-US" sz="2000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（如账户提醒）</a:t>
              </a:r>
              <a:endParaRPr lang="en-US" altLang="zh-CN" sz="2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赠送</a:t>
              </a: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服务产品的体验权限</a:t>
              </a:r>
              <a:r>
                <a:rPr lang="zh-CN" altLang="en-US" sz="2000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（如投资决策体验码）</a:t>
              </a:r>
              <a:endParaRPr lang="en-US" altLang="zh-CN" sz="2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20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邀请好友加送积分或产品</a:t>
              </a:r>
              <a:endParaRPr lang="en-US" altLang="zh-CN" sz="2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568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1033282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平台运营</a:t>
            </a:r>
            <a:r>
              <a:rPr lang="en-US" altLang="zh-CN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推广整体规划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五步走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任意多边形 74"/>
          <p:cNvSpPr/>
          <p:nvPr/>
        </p:nvSpPr>
        <p:spPr>
          <a:xfrm>
            <a:off x="-666750" y="2593116"/>
            <a:ext cx="13354050" cy="902748"/>
          </a:xfrm>
          <a:custGeom>
            <a:avLst/>
            <a:gdLst>
              <a:gd name="connsiteX0" fmla="*/ 0 w 13354050"/>
              <a:gd name="connsiteY0" fmla="*/ 181706 h 830011"/>
              <a:gd name="connsiteX1" fmla="*/ 800100 w 13354050"/>
              <a:gd name="connsiteY1" fmla="*/ 10256 h 830011"/>
              <a:gd name="connsiteX2" fmla="*/ 3238500 w 13354050"/>
              <a:gd name="connsiteY2" fmla="*/ 448406 h 830011"/>
              <a:gd name="connsiteX3" fmla="*/ 5676900 w 13354050"/>
              <a:gd name="connsiteY3" fmla="*/ 829406 h 830011"/>
              <a:gd name="connsiteX4" fmla="*/ 7772400 w 13354050"/>
              <a:gd name="connsiteY4" fmla="*/ 543656 h 830011"/>
              <a:gd name="connsiteX5" fmla="*/ 9563100 w 13354050"/>
              <a:gd name="connsiteY5" fmla="*/ 315056 h 830011"/>
              <a:gd name="connsiteX6" fmla="*/ 10496550 w 13354050"/>
              <a:gd name="connsiteY6" fmla="*/ 296006 h 830011"/>
              <a:gd name="connsiteX7" fmla="*/ 13354050 w 13354050"/>
              <a:gd name="connsiteY7" fmla="*/ 486506 h 830011"/>
              <a:gd name="connsiteX0" fmla="*/ 0 w 13354050"/>
              <a:gd name="connsiteY0" fmla="*/ 254443 h 902748"/>
              <a:gd name="connsiteX1" fmla="*/ 1085850 w 13354050"/>
              <a:gd name="connsiteY1" fmla="*/ 6793 h 902748"/>
              <a:gd name="connsiteX2" fmla="*/ 3238500 w 13354050"/>
              <a:gd name="connsiteY2" fmla="*/ 521143 h 902748"/>
              <a:gd name="connsiteX3" fmla="*/ 5676900 w 13354050"/>
              <a:gd name="connsiteY3" fmla="*/ 902143 h 902748"/>
              <a:gd name="connsiteX4" fmla="*/ 7772400 w 13354050"/>
              <a:gd name="connsiteY4" fmla="*/ 616393 h 902748"/>
              <a:gd name="connsiteX5" fmla="*/ 9563100 w 13354050"/>
              <a:gd name="connsiteY5" fmla="*/ 387793 h 902748"/>
              <a:gd name="connsiteX6" fmla="*/ 10496550 w 13354050"/>
              <a:gd name="connsiteY6" fmla="*/ 368743 h 902748"/>
              <a:gd name="connsiteX7" fmla="*/ 13354050 w 13354050"/>
              <a:gd name="connsiteY7" fmla="*/ 559243 h 90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54050" h="902748">
                <a:moveTo>
                  <a:pt x="0" y="254443"/>
                </a:moveTo>
                <a:cubicBezTo>
                  <a:pt x="130175" y="146493"/>
                  <a:pt x="546100" y="-37657"/>
                  <a:pt x="1085850" y="6793"/>
                </a:cubicBezTo>
                <a:cubicBezTo>
                  <a:pt x="1625600" y="51243"/>
                  <a:pt x="2473325" y="371918"/>
                  <a:pt x="3238500" y="521143"/>
                </a:cubicBezTo>
                <a:cubicBezTo>
                  <a:pt x="4003675" y="670368"/>
                  <a:pt x="4921250" y="886268"/>
                  <a:pt x="5676900" y="902143"/>
                </a:cubicBezTo>
                <a:cubicBezTo>
                  <a:pt x="6432550" y="918018"/>
                  <a:pt x="7772400" y="616393"/>
                  <a:pt x="7772400" y="616393"/>
                </a:cubicBezTo>
                <a:cubicBezTo>
                  <a:pt x="8420100" y="530668"/>
                  <a:pt x="9109075" y="429068"/>
                  <a:pt x="9563100" y="387793"/>
                </a:cubicBezTo>
                <a:cubicBezTo>
                  <a:pt x="10017125" y="346518"/>
                  <a:pt x="9864725" y="340168"/>
                  <a:pt x="10496550" y="368743"/>
                </a:cubicBezTo>
                <a:cubicBezTo>
                  <a:pt x="11128375" y="397318"/>
                  <a:pt x="12241212" y="478280"/>
                  <a:pt x="13354050" y="559243"/>
                </a:cubicBezTo>
              </a:path>
            </a:pathLst>
          </a:custGeom>
          <a:noFill/>
          <a:ln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/>
        </p:nvSpPr>
        <p:spPr>
          <a:xfrm>
            <a:off x="-683271" y="2638009"/>
            <a:ext cx="13441327" cy="816791"/>
          </a:xfrm>
          <a:custGeom>
            <a:avLst/>
            <a:gdLst>
              <a:gd name="connsiteX0" fmla="*/ 5266 w 12893952"/>
              <a:gd name="connsiteY0" fmla="*/ 203200 h 791391"/>
              <a:gd name="connsiteX1" fmla="*/ 106866 w 12893952"/>
              <a:gd name="connsiteY1" fmla="*/ 290286 h 791391"/>
              <a:gd name="connsiteX2" fmla="*/ 730981 w 12893952"/>
              <a:gd name="connsiteY2" fmla="*/ 333829 h 791391"/>
              <a:gd name="connsiteX3" fmla="*/ 1935666 w 12893952"/>
              <a:gd name="connsiteY3" fmla="*/ 682171 h 791391"/>
              <a:gd name="connsiteX4" fmla="*/ 3227438 w 12893952"/>
              <a:gd name="connsiteY4" fmla="*/ 551543 h 791391"/>
              <a:gd name="connsiteX5" fmla="*/ 4882066 w 12893952"/>
              <a:gd name="connsiteY5" fmla="*/ 420914 h 791391"/>
              <a:gd name="connsiteX6" fmla="*/ 7334981 w 12893952"/>
              <a:gd name="connsiteY6" fmla="*/ 580571 h 791391"/>
              <a:gd name="connsiteX7" fmla="*/ 9308924 w 12893952"/>
              <a:gd name="connsiteY7" fmla="*/ 711200 h 791391"/>
              <a:gd name="connsiteX8" fmla="*/ 10890981 w 12893952"/>
              <a:gd name="connsiteY8" fmla="*/ 740229 h 791391"/>
              <a:gd name="connsiteX9" fmla="*/ 12893952 w 12893952"/>
              <a:gd name="connsiteY9" fmla="*/ 0 h 791391"/>
              <a:gd name="connsiteX0" fmla="*/ 153 w 13441289"/>
              <a:gd name="connsiteY0" fmla="*/ 0 h 816791"/>
              <a:gd name="connsiteX1" fmla="*/ 654203 w 13441289"/>
              <a:gd name="connsiteY1" fmla="*/ 315686 h 816791"/>
              <a:gd name="connsiteX2" fmla="*/ 1278318 w 13441289"/>
              <a:gd name="connsiteY2" fmla="*/ 359229 h 816791"/>
              <a:gd name="connsiteX3" fmla="*/ 2483003 w 13441289"/>
              <a:gd name="connsiteY3" fmla="*/ 707571 h 816791"/>
              <a:gd name="connsiteX4" fmla="*/ 3774775 w 13441289"/>
              <a:gd name="connsiteY4" fmla="*/ 576943 h 816791"/>
              <a:gd name="connsiteX5" fmla="*/ 5429403 w 13441289"/>
              <a:gd name="connsiteY5" fmla="*/ 446314 h 816791"/>
              <a:gd name="connsiteX6" fmla="*/ 7882318 w 13441289"/>
              <a:gd name="connsiteY6" fmla="*/ 605971 h 816791"/>
              <a:gd name="connsiteX7" fmla="*/ 9856261 w 13441289"/>
              <a:gd name="connsiteY7" fmla="*/ 736600 h 816791"/>
              <a:gd name="connsiteX8" fmla="*/ 11438318 w 13441289"/>
              <a:gd name="connsiteY8" fmla="*/ 765629 h 816791"/>
              <a:gd name="connsiteX9" fmla="*/ 13441289 w 13441289"/>
              <a:gd name="connsiteY9" fmla="*/ 25400 h 816791"/>
              <a:gd name="connsiteX0" fmla="*/ 159 w 13441295"/>
              <a:gd name="connsiteY0" fmla="*/ 0 h 816791"/>
              <a:gd name="connsiteX1" fmla="*/ 635159 w 13441295"/>
              <a:gd name="connsiteY1" fmla="*/ 229961 h 816791"/>
              <a:gd name="connsiteX2" fmla="*/ 1278324 w 13441295"/>
              <a:gd name="connsiteY2" fmla="*/ 359229 h 816791"/>
              <a:gd name="connsiteX3" fmla="*/ 2483009 w 13441295"/>
              <a:gd name="connsiteY3" fmla="*/ 707571 h 816791"/>
              <a:gd name="connsiteX4" fmla="*/ 3774781 w 13441295"/>
              <a:gd name="connsiteY4" fmla="*/ 576943 h 816791"/>
              <a:gd name="connsiteX5" fmla="*/ 5429409 w 13441295"/>
              <a:gd name="connsiteY5" fmla="*/ 446314 h 816791"/>
              <a:gd name="connsiteX6" fmla="*/ 7882324 w 13441295"/>
              <a:gd name="connsiteY6" fmla="*/ 605971 h 816791"/>
              <a:gd name="connsiteX7" fmla="*/ 9856267 w 13441295"/>
              <a:gd name="connsiteY7" fmla="*/ 736600 h 816791"/>
              <a:gd name="connsiteX8" fmla="*/ 11438324 w 13441295"/>
              <a:gd name="connsiteY8" fmla="*/ 765629 h 816791"/>
              <a:gd name="connsiteX9" fmla="*/ 13441295 w 13441295"/>
              <a:gd name="connsiteY9" fmla="*/ 25400 h 816791"/>
              <a:gd name="connsiteX0" fmla="*/ 130 w 13441266"/>
              <a:gd name="connsiteY0" fmla="*/ 0 h 816791"/>
              <a:gd name="connsiteX1" fmla="*/ 739905 w 13441266"/>
              <a:gd name="connsiteY1" fmla="*/ 68036 h 816791"/>
              <a:gd name="connsiteX2" fmla="*/ 1278295 w 13441266"/>
              <a:gd name="connsiteY2" fmla="*/ 359229 h 816791"/>
              <a:gd name="connsiteX3" fmla="*/ 2482980 w 13441266"/>
              <a:gd name="connsiteY3" fmla="*/ 707571 h 816791"/>
              <a:gd name="connsiteX4" fmla="*/ 3774752 w 13441266"/>
              <a:gd name="connsiteY4" fmla="*/ 576943 h 816791"/>
              <a:gd name="connsiteX5" fmla="*/ 5429380 w 13441266"/>
              <a:gd name="connsiteY5" fmla="*/ 446314 h 816791"/>
              <a:gd name="connsiteX6" fmla="*/ 7882295 w 13441266"/>
              <a:gd name="connsiteY6" fmla="*/ 605971 h 816791"/>
              <a:gd name="connsiteX7" fmla="*/ 9856238 w 13441266"/>
              <a:gd name="connsiteY7" fmla="*/ 736600 h 816791"/>
              <a:gd name="connsiteX8" fmla="*/ 11438295 w 13441266"/>
              <a:gd name="connsiteY8" fmla="*/ 765629 h 816791"/>
              <a:gd name="connsiteX9" fmla="*/ 13441266 w 13441266"/>
              <a:gd name="connsiteY9" fmla="*/ 25400 h 816791"/>
              <a:gd name="connsiteX0" fmla="*/ 191 w 13441327"/>
              <a:gd name="connsiteY0" fmla="*/ 0 h 816791"/>
              <a:gd name="connsiteX1" fmla="*/ 562166 w 13441327"/>
              <a:gd name="connsiteY1" fmla="*/ 68036 h 816791"/>
              <a:gd name="connsiteX2" fmla="*/ 1278356 w 13441327"/>
              <a:gd name="connsiteY2" fmla="*/ 359229 h 816791"/>
              <a:gd name="connsiteX3" fmla="*/ 2483041 w 13441327"/>
              <a:gd name="connsiteY3" fmla="*/ 707571 h 816791"/>
              <a:gd name="connsiteX4" fmla="*/ 3774813 w 13441327"/>
              <a:gd name="connsiteY4" fmla="*/ 576943 h 816791"/>
              <a:gd name="connsiteX5" fmla="*/ 5429441 w 13441327"/>
              <a:gd name="connsiteY5" fmla="*/ 446314 h 816791"/>
              <a:gd name="connsiteX6" fmla="*/ 7882356 w 13441327"/>
              <a:gd name="connsiteY6" fmla="*/ 605971 h 816791"/>
              <a:gd name="connsiteX7" fmla="*/ 9856299 w 13441327"/>
              <a:gd name="connsiteY7" fmla="*/ 736600 h 816791"/>
              <a:gd name="connsiteX8" fmla="*/ 11438356 w 13441327"/>
              <a:gd name="connsiteY8" fmla="*/ 765629 h 816791"/>
              <a:gd name="connsiteX9" fmla="*/ 13441327 w 13441327"/>
              <a:gd name="connsiteY9" fmla="*/ 25400 h 816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441327" h="816791">
                <a:moveTo>
                  <a:pt x="191" y="0"/>
                </a:moveTo>
                <a:cubicBezTo>
                  <a:pt x="-9485" y="32657"/>
                  <a:pt x="349138" y="8165"/>
                  <a:pt x="562166" y="68036"/>
                </a:cubicBezTo>
                <a:cubicBezTo>
                  <a:pt x="775194" y="127908"/>
                  <a:pt x="958210" y="252640"/>
                  <a:pt x="1278356" y="359229"/>
                </a:cubicBezTo>
                <a:cubicBezTo>
                  <a:pt x="1598502" y="465818"/>
                  <a:pt x="2066965" y="671285"/>
                  <a:pt x="2483041" y="707571"/>
                </a:cubicBezTo>
                <a:cubicBezTo>
                  <a:pt x="2899117" y="743857"/>
                  <a:pt x="3774813" y="576943"/>
                  <a:pt x="3774813" y="576943"/>
                </a:cubicBezTo>
                <a:cubicBezTo>
                  <a:pt x="4265880" y="533400"/>
                  <a:pt x="4744851" y="441476"/>
                  <a:pt x="5429441" y="446314"/>
                </a:cubicBezTo>
                <a:cubicBezTo>
                  <a:pt x="6114031" y="451152"/>
                  <a:pt x="7882356" y="605971"/>
                  <a:pt x="7882356" y="605971"/>
                </a:cubicBezTo>
                <a:lnTo>
                  <a:pt x="9856299" y="736600"/>
                </a:lnTo>
                <a:cubicBezTo>
                  <a:pt x="10448966" y="763210"/>
                  <a:pt x="10840851" y="884162"/>
                  <a:pt x="11438356" y="765629"/>
                </a:cubicBezTo>
                <a:cubicBezTo>
                  <a:pt x="12035861" y="647096"/>
                  <a:pt x="12738594" y="336248"/>
                  <a:pt x="13441327" y="25400"/>
                </a:cubicBezTo>
              </a:path>
            </a:pathLst>
          </a:custGeom>
          <a:noFill/>
          <a:ln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任意多边形 82"/>
          <p:cNvSpPr/>
          <p:nvPr/>
        </p:nvSpPr>
        <p:spPr>
          <a:xfrm>
            <a:off x="-435429" y="3099913"/>
            <a:ext cx="13396686" cy="376296"/>
          </a:xfrm>
          <a:custGeom>
            <a:avLst/>
            <a:gdLst>
              <a:gd name="connsiteX0" fmla="*/ 0 w 13396686"/>
              <a:gd name="connsiteY0" fmla="*/ 376296 h 376296"/>
              <a:gd name="connsiteX1" fmla="*/ 449943 w 13396686"/>
              <a:gd name="connsiteY1" fmla="*/ 129553 h 376296"/>
              <a:gd name="connsiteX2" fmla="*/ 1016000 w 13396686"/>
              <a:gd name="connsiteY2" fmla="*/ 27953 h 376296"/>
              <a:gd name="connsiteX3" fmla="*/ 1640115 w 13396686"/>
              <a:gd name="connsiteY3" fmla="*/ 13439 h 376296"/>
              <a:gd name="connsiteX4" fmla="*/ 3497943 w 13396686"/>
              <a:gd name="connsiteY4" fmla="*/ 202125 h 376296"/>
              <a:gd name="connsiteX5" fmla="*/ 5355772 w 13396686"/>
              <a:gd name="connsiteY5" fmla="*/ 129553 h 376296"/>
              <a:gd name="connsiteX6" fmla="*/ 7184572 w 13396686"/>
              <a:gd name="connsiteY6" fmla="*/ 245667 h 376296"/>
              <a:gd name="connsiteX7" fmla="*/ 8955315 w 13396686"/>
              <a:gd name="connsiteY7" fmla="*/ 332753 h 376296"/>
              <a:gd name="connsiteX8" fmla="*/ 10653486 w 13396686"/>
              <a:gd name="connsiteY8" fmla="*/ 187610 h 376296"/>
              <a:gd name="connsiteX9" fmla="*/ 11074400 w 13396686"/>
              <a:gd name="connsiteY9" fmla="*/ 100525 h 376296"/>
              <a:gd name="connsiteX10" fmla="*/ 11988800 w 13396686"/>
              <a:gd name="connsiteY10" fmla="*/ 42467 h 376296"/>
              <a:gd name="connsiteX11" fmla="*/ 13396686 w 13396686"/>
              <a:gd name="connsiteY11" fmla="*/ 274696 h 376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96686" h="376296">
                <a:moveTo>
                  <a:pt x="0" y="376296"/>
                </a:moveTo>
                <a:cubicBezTo>
                  <a:pt x="140305" y="281953"/>
                  <a:pt x="280610" y="187610"/>
                  <a:pt x="449943" y="129553"/>
                </a:cubicBezTo>
                <a:cubicBezTo>
                  <a:pt x="619276" y="71496"/>
                  <a:pt x="817638" y="47305"/>
                  <a:pt x="1016000" y="27953"/>
                </a:cubicBezTo>
                <a:cubicBezTo>
                  <a:pt x="1214362" y="8601"/>
                  <a:pt x="1226458" y="-15590"/>
                  <a:pt x="1640115" y="13439"/>
                </a:cubicBezTo>
                <a:cubicBezTo>
                  <a:pt x="2053772" y="42468"/>
                  <a:pt x="2878667" y="182773"/>
                  <a:pt x="3497943" y="202125"/>
                </a:cubicBezTo>
                <a:cubicBezTo>
                  <a:pt x="4117219" y="221477"/>
                  <a:pt x="4741334" y="122296"/>
                  <a:pt x="5355772" y="129553"/>
                </a:cubicBezTo>
                <a:cubicBezTo>
                  <a:pt x="5970210" y="136810"/>
                  <a:pt x="7184572" y="245667"/>
                  <a:pt x="7184572" y="245667"/>
                </a:cubicBezTo>
                <a:cubicBezTo>
                  <a:pt x="7784496" y="279534"/>
                  <a:pt x="8377163" y="342429"/>
                  <a:pt x="8955315" y="332753"/>
                </a:cubicBezTo>
                <a:cubicBezTo>
                  <a:pt x="9533467" y="323077"/>
                  <a:pt x="10300305" y="226315"/>
                  <a:pt x="10653486" y="187610"/>
                </a:cubicBezTo>
                <a:cubicBezTo>
                  <a:pt x="11006667" y="148905"/>
                  <a:pt x="10851848" y="124715"/>
                  <a:pt x="11074400" y="100525"/>
                </a:cubicBezTo>
                <a:cubicBezTo>
                  <a:pt x="11296952" y="76334"/>
                  <a:pt x="11601752" y="13439"/>
                  <a:pt x="11988800" y="42467"/>
                </a:cubicBezTo>
                <a:cubicBezTo>
                  <a:pt x="12375848" y="71495"/>
                  <a:pt x="12886267" y="173095"/>
                  <a:pt x="13396686" y="274696"/>
                </a:cubicBezTo>
              </a:path>
            </a:pathLst>
          </a:custGeom>
          <a:noFill/>
          <a:ln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-566057" y="2982432"/>
            <a:ext cx="12903200" cy="598123"/>
          </a:xfrm>
          <a:custGeom>
            <a:avLst/>
            <a:gdLst>
              <a:gd name="connsiteX0" fmla="*/ 0 w 12903200"/>
              <a:gd name="connsiteY0" fmla="*/ 174463 h 598123"/>
              <a:gd name="connsiteX1" fmla="*/ 899886 w 12903200"/>
              <a:gd name="connsiteY1" fmla="*/ 291 h 598123"/>
              <a:gd name="connsiteX2" fmla="*/ 2772228 w 12903200"/>
              <a:gd name="connsiteY2" fmla="*/ 145434 h 598123"/>
              <a:gd name="connsiteX3" fmla="*/ 4455886 w 12903200"/>
              <a:gd name="connsiteY3" fmla="*/ 566348 h 598123"/>
              <a:gd name="connsiteX4" fmla="*/ 7213600 w 12903200"/>
              <a:gd name="connsiteY4" fmla="*/ 537320 h 598123"/>
              <a:gd name="connsiteX5" fmla="*/ 8534400 w 12903200"/>
              <a:gd name="connsiteY5" fmla="*/ 290577 h 598123"/>
              <a:gd name="connsiteX6" fmla="*/ 10566400 w 12903200"/>
              <a:gd name="connsiteY6" fmla="*/ 116406 h 598123"/>
              <a:gd name="connsiteX7" fmla="*/ 12903200 w 12903200"/>
              <a:gd name="connsiteY7" fmla="*/ 595377 h 598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03200" h="598123">
                <a:moveTo>
                  <a:pt x="0" y="174463"/>
                </a:moveTo>
                <a:cubicBezTo>
                  <a:pt x="218924" y="89796"/>
                  <a:pt x="437848" y="5129"/>
                  <a:pt x="899886" y="291"/>
                </a:cubicBezTo>
                <a:cubicBezTo>
                  <a:pt x="1361924" y="-4547"/>
                  <a:pt x="2179561" y="51091"/>
                  <a:pt x="2772228" y="145434"/>
                </a:cubicBezTo>
                <a:cubicBezTo>
                  <a:pt x="3364895" y="239777"/>
                  <a:pt x="3715657" y="501034"/>
                  <a:pt x="4455886" y="566348"/>
                </a:cubicBezTo>
                <a:cubicBezTo>
                  <a:pt x="5196115" y="631662"/>
                  <a:pt x="6533848" y="583282"/>
                  <a:pt x="7213600" y="537320"/>
                </a:cubicBezTo>
                <a:cubicBezTo>
                  <a:pt x="7893352" y="491358"/>
                  <a:pt x="7975600" y="360729"/>
                  <a:pt x="8534400" y="290577"/>
                </a:cubicBezTo>
                <a:cubicBezTo>
                  <a:pt x="9093200" y="220425"/>
                  <a:pt x="9838267" y="65606"/>
                  <a:pt x="10566400" y="116406"/>
                </a:cubicBezTo>
                <a:cubicBezTo>
                  <a:pt x="11294533" y="167206"/>
                  <a:pt x="12098866" y="381291"/>
                  <a:pt x="12903200" y="595377"/>
                </a:cubicBezTo>
              </a:path>
            </a:pathLst>
          </a:custGeom>
          <a:noFill/>
          <a:ln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>
            <a:off x="949094" y="2452966"/>
            <a:ext cx="1521252" cy="1521252"/>
          </a:xfrm>
          <a:prstGeom prst="ellipse">
            <a:avLst/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solidFill>
              <a:srgbClr val="EBEBEB"/>
            </a:solidFill>
            <a:round/>
            <a:headEnd/>
            <a:tailEnd/>
          </a:ln>
          <a:effectLst/>
        </p:spPr>
        <p:txBody>
          <a:bodyPr wrap="none" tIns="36000" anchor="ctr">
            <a:noAutofit/>
          </a:bodyPr>
          <a:lstStyle/>
          <a:p>
            <a:pPr algn="ctr"/>
            <a:r>
              <a:rPr lang="zh-CN" altLang="en-US" sz="2400" b="1" kern="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解决有无</a:t>
            </a:r>
            <a:endParaRPr lang="zh-CN" altLang="en-US" sz="24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3326519" y="2251271"/>
            <a:ext cx="1521252" cy="1521252"/>
          </a:xfrm>
          <a:prstGeom prst="ellipse">
            <a:avLst/>
          </a:prstGeom>
          <a:gradFill rotWithShape="1">
            <a:gsLst>
              <a:gs pos="100000">
                <a:schemeClr val="tx1">
                  <a:lumMod val="26000"/>
                  <a:lumOff val="74000"/>
                </a:schemeClr>
              </a:gs>
              <a:gs pos="0">
                <a:schemeClr val="bg1">
                  <a:lumMod val="88000"/>
                </a:schemeClr>
              </a:gs>
            </a:gsLst>
            <a:lin ang="5400000" scaled="1"/>
          </a:gradFill>
          <a:ln w="57150" algn="ctr">
            <a:solidFill>
              <a:srgbClr val="EBEBEB"/>
            </a:solidFill>
            <a:round/>
            <a:headEnd/>
            <a:tailEnd/>
          </a:ln>
          <a:effectLst/>
        </p:spPr>
        <p:txBody>
          <a:bodyPr wrap="none" tIns="36000" anchor="ctr">
            <a:noAutofit/>
          </a:bodyPr>
          <a:lstStyle/>
          <a:p>
            <a:pPr algn="ctr"/>
            <a:r>
              <a:rPr lang="zh-CN" altLang="en-US" sz="2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r>
              <a:rPr lang="zh-CN" altLang="en-US" sz="2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endParaRPr lang="en-US" altLang="zh-CN" sz="2400" b="1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</a:p>
          <a:p>
            <a:pPr algn="ctr"/>
            <a:r>
              <a:rPr lang="zh-CN" altLang="en-US" sz="2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渠道</a:t>
            </a:r>
            <a:r>
              <a:rPr lang="zh-CN" altLang="en-US" sz="2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推广</a:t>
            </a:r>
            <a:endParaRPr lang="zh-CN" altLang="en-US" sz="2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5510769" y="3048052"/>
            <a:ext cx="1521252" cy="1521252"/>
          </a:xfrm>
          <a:prstGeom prst="ellipse">
            <a:avLst/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solidFill>
              <a:srgbClr val="EBEBEB"/>
            </a:solidFill>
            <a:round/>
            <a:headEnd/>
            <a:tailEnd/>
          </a:ln>
          <a:effectLst/>
        </p:spPr>
        <p:txBody>
          <a:bodyPr wrap="none" tIns="36000" anchor="ctr">
            <a:noAutofit/>
          </a:bodyPr>
          <a:lstStyle/>
          <a:p>
            <a:pPr algn="ctr"/>
            <a:r>
              <a:rPr lang="zh-CN" altLang="en-US" sz="2400" b="1" kern="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加强运营</a:t>
            </a:r>
            <a:endParaRPr lang="en-US" altLang="zh-CN" sz="2400" b="1" kern="0" dirty="0" smtClea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提升粘度</a:t>
            </a:r>
          </a:p>
        </p:txBody>
      </p:sp>
      <p:sp>
        <p:nvSpPr>
          <p:cNvPr id="112" name="椭圆 111"/>
          <p:cNvSpPr/>
          <p:nvPr/>
        </p:nvSpPr>
        <p:spPr>
          <a:xfrm>
            <a:off x="7609211" y="2339287"/>
            <a:ext cx="1521252" cy="1521252"/>
          </a:xfrm>
          <a:prstGeom prst="ellipse">
            <a:avLst/>
          </a:prstGeom>
          <a:gradFill rotWithShape="1">
            <a:gsLst>
              <a:gs pos="100000">
                <a:schemeClr val="tx1">
                  <a:lumMod val="26000"/>
                  <a:lumOff val="74000"/>
                </a:schemeClr>
              </a:gs>
              <a:gs pos="0">
                <a:schemeClr val="bg1">
                  <a:lumMod val="88000"/>
                </a:schemeClr>
              </a:gs>
            </a:gsLst>
            <a:lin ang="5400000" scaled="1"/>
          </a:gradFill>
          <a:ln w="57150" algn="ctr">
            <a:solidFill>
              <a:srgbClr val="EBEBEB"/>
            </a:solidFill>
            <a:round/>
            <a:headEnd/>
            <a:tailEnd/>
          </a:ln>
          <a:effectLst/>
        </p:spPr>
        <p:txBody>
          <a:bodyPr wrap="none" tIns="36000" anchor="ctr">
            <a:noAutofit/>
          </a:bodyPr>
          <a:lstStyle/>
          <a:p>
            <a:pPr algn="ctr"/>
            <a:r>
              <a:rPr lang="zh-CN" altLang="en-US" sz="2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支付体系</a:t>
            </a:r>
            <a:endParaRPr lang="zh-CN" altLang="en-US" sz="2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9619767" y="2777584"/>
            <a:ext cx="1521252" cy="1521252"/>
          </a:xfrm>
          <a:prstGeom prst="ellipse">
            <a:avLst/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solidFill>
              <a:srgbClr val="EBEBEB"/>
            </a:solidFill>
            <a:round/>
            <a:headEnd/>
            <a:tailEnd/>
          </a:ln>
          <a:effectLst/>
        </p:spPr>
        <p:txBody>
          <a:bodyPr wrap="none" tIns="36000" anchor="ctr">
            <a:noAutofit/>
          </a:bodyPr>
          <a:lstStyle/>
          <a:p>
            <a:pPr indent="88900" algn="ctr"/>
            <a:r>
              <a:rPr lang="en-US" altLang="zh-CN" sz="2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SNS</a:t>
            </a:r>
            <a:r>
              <a:rPr lang="zh-CN" altLang="en-US" sz="2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推广</a:t>
            </a:r>
          </a:p>
        </p:txBody>
      </p:sp>
      <p:sp>
        <p:nvSpPr>
          <p:cNvPr id="13" name="燕尾形 12"/>
          <p:cNvSpPr/>
          <p:nvPr/>
        </p:nvSpPr>
        <p:spPr>
          <a:xfrm rot="20657232">
            <a:off x="2837291" y="3013795"/>
            <a:ext cx="116617" cy="319709"/>
          </a:xfrm>
          <a:prstGeom prst="chevron">
            <a:avLst/>
          </a:prstGeom>
          <a:solidFill>
            <a:srgbClr val="808080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4208"/>
          </a:p>
        </p:txBody>
      </p:sp>
      <p:sp>
        <p:nvSpPr>
          <p:cNvPr id="14" name="燕尾形 13"/>
          <p:cNvSpPr/>
          <p:nvPr/>
        </p:nvSpPr>
        <p:spPr>
          <a:xfrm rot="1526195">
            <a:off x="5163866" y="3260856"/>
            <a:ext cx="116617" cy="319709"/>
          </a:xfrm>
          <a:prstGeom prst="chevron">
            <a:avLst/>
          </a:prstGeom>
          <a:solidFill>
            <a:srgbClr val="808080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4208"/>
          </a:p>
        </p:txBody>
      </p:sp>
      <p:sp>
        <p:nvSpPr>
          <p:cNvPr id="15" name="燕尾形 14"/>
          <p:cNvSpPr/>
          <p:nvPr/>
        </p:nvSpPr>
        <p:spPr>
          <a:xfrm rot="20322938">
            <a:off x="7253604" y="3209180"/>
            <a:ext cx="116617" cy="319709"/>
          </a:xfrm>
          <a:prstGeom prst="chevron">
            <a:avLst/>
          </a:prstGeom>
          <a:solidFill>
            <a:srgbClr val="808080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4208"/>
          </a:p>
        </p:txBody>
      </p:sp>
      <p:sp>
        <p:nvSpPr>
          <p:cNvPr id="16" name="燕尾形 15"/>
          <p:cNvSpPr/>
          <p:nvPr/>
        </p:nvSpPr>
        <p:spPr>
          <a:xfrm rot="944862">
            <a:off x="9358258" y="3072106"/>
            <a:ext cx="116617" cy="319709"/>
          </a:xfrm>
          <a:prstGeom prst="chevron">
            <a:avLst/>
          </a:prstGeom>
          <a:solidFill>
            <a:srgbClr val="808080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4208"/>
          </a:p>
        </p:txBody>
      </p:sp>
      <p:sp>
        <p:nvSpPr>
          <p:cNvPr id="2" name="矩形 1"/>
          <p:cNvSpPr/>
          <p:nvPr/>
        </p:nvSpPr>
        <p:spPr>
          <a:xfrm>
            <a:off x="1031470" y="5068517"/>
            <a:ext cx="170912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资讯类服务</a:t>
            </a:r>
            <a:r>
              <a:rPr lang="en-US" altLang="zh-CN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（运营）</a:t>
            </a:r>
            <a:endParaRPr lang="zh-CN" altLang="en-US" sz="1600" dirty="0"/>
          </a:p>
        </p:txBody>
      </p:sp>
      <p:sp>
        <p:nvSpPr>
          <p:cNvPr id="18" name="矩形 17"/>
          <p:cNvSpPr/>
          <p:nvPr/>
        </p:nvSpPr>
        <p:spPr>
          <a:xfrm>
            <a:off x="3335175" y="4945406"/>
            <a:ext cx="15039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行情</a:t>
            </a:r>
            <a:r>
              <a:rPr lang="en-US" altLang="zh-CN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业务查询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服务获取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非现开户</a:t>
            </a:r>
            <a:endParaRPr lang="zh-CN" altLang="en-US" sz="1600" dirty="0"/>
          </a:p>
        </p:txBody>
      </p:sp>
      <p:sp>
        <p:nvSpPr>
          <p:cNvPr id="19" name="矩形 18"/>
          <p:cNvSpPr/>
          <p:nvPr/>
        </p:nvSpPr>
        <p:spPr>
          <a:xfrm>
            <a:off x="6296249" y="4822295"/>
            <a:ext cx="203132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账户提醒（泉秘书）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服务产品推送</a:t>
            </a:r>
            <a:r>
              <a:rPr lang="en-US" altLang="zh-CN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投顾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商城</a:t>
            </a:r>
            <a:r>
              <a:rPr lang="en-US" altLang="zh-CN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支付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en-US" altLang="zh-CN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endParaRPr lang="zh-CN" altLang="en-US" sz="1600" dirty="0"/>
          </a:p>
        </p:txBody>
      </p:sp>
      <p:sp>
        <p:nvSpPr>
          <p:cNvPr id="20" name="矩形 19"/>
          <p:cNvSpPr/>
          <p:nvPr/>
        </p:nvSpPr>
        <p:spPr>
          <a:xfrm>
            <a:off x="9672507" y="4930017"/>
            <a:ext cx="141577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第三方合作</a:t>
            </a:r>
            <a:endParaRPr lang="en-US" altLang="zh-CN" sz="16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用户活动</a:t>
            </a: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开展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en-US" altLang="zh-CN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endParaRPr lang="zh-CN" altLang="en-US" sz="16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11383" y="4760740"/>
            <a:ext cx="41549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阶</a:t>
            </a:r>
            <a:endParaRPr lang="en-US" altLang="zh-CN" b="1" kern="0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段</a:t>
            </a:r>
            <a:endParaRPr lang="en-US" altLang="zh-CN" b="1" kern="0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亮</a:t>
            </a:r>
            <a:endParaRPr lang="en-US" altLang="zh-CN" b="1" kern="0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点</a:t>
            </a:r>
            <a:endParaRPr lang="zh-CN" altLang="en-US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 bwMode="auto">
          <a:xfrm>
            <a:off x="757796" y="4760740"/>
            <a:ext cx="0" cy="1229825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直接连接符 23"/>
          <p:cNvCxnSpPr/>
          <p:nvPr/>
        </p:nvCxnSpPr>
        <p:spPr bwMode="auto">
          <a:xfrm>
            <a:off x="2995021" y="4760740"/>
            <a:ext cx="0" cy="1229825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直接连接符 24"/>
          <p:cNvCxnSpPr/>
          <p:nvPr/>
        </p:nvCxnSpPr>
        <p:spPr bwMode="auto">
          <a:xfrm>
            <a:off x="5521290" y="4760740"/>
            <a:ext cx="0" cy="1229825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直接连接符 25"/>
          <p:cNvCxnSpPr/>
          <p:nvPr/>
        </p:nvCxnSpPr>
        <p:spPr bwMode="auto">
          <a:xfrm>
            <a:off x="9130463" y="4760740"/>
            <a:ext cx="0" cy="1229825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直接连接符 26"/>
          <p:cNvCxnSpPr/>
          <p:nvPr/>
        </p:nvCxnSpPr>
        <p:spPr bwMode="auto">
          <a:xfrm>
            <a:off x="11556163" y="4760740"/>
            <a:ext cx="0" cy="1229825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53327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784424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平台建设的阶段性规划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499466"/>
              </p:ext>
            </p:extLst>
          </p:nvPr>
        </p:nvGraphicFramePr>
        <p:xfrm>
          <a:off x="1456873" y="1942444"/>
          <a:ext cx="9278255" cy="352902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5565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5565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85565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5565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855651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6230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面向群体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基础功能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信息服务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电商服务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SNS</a:t>
                      </a:r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相关服务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7F7F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 rowSpan="5">
                  <a:txBody>
                    <a:bodyPr/>
                    <a:lstStyle/>
                    <a:p>
                      <a:pPr algn="ctr"/>
                      <a:r>
                        <a:rPr lang="zh-CN" altLang="en-US" sz="2400" b="1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全部用户</a:t>
                      </a:r>
                      <a:endParaRPr lang="zh-CN" altLang="en-US" sz="24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用户行为采集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资讯</a:t>
                      </a:r>
                      <a:r>
                        <a:rPr lang="en-US" altLang="zh-CN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关怀类信息</a:t>
                      </a:r>
                      <a:endParaRPr lang="zh-CN" altLang="en-US" sz="16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基于地理位置的预约开户</a:t>
                      </a:r>
                      <a:endParaRPr lang="zh-CN" altLang="en-US" sz="1600" b="1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用户标签</a:t>
                      </a:r>
                      <a:r>
                        <a:rPr lang="en-US" altLang="zh-CN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备注</a:t>
                      </a:r>
                      <a:endParaRPr lang="zh-CN" altLang="en-US" sz="16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通知</a:t>
                      </a:r>
                      <a:r>
                        <a:rPr lang="en-US" altLang="zh-CN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营销类信息</a:t>
                      </a:r>
                      <a:endParaRPr lang="zh-CN" altLang="en-US" sz="16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业务查询</a:t>
                      </a:r>
                      <a:r>
                        <a:rPr lang="en-US" altLang="zh-CN" sz="16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办理</a:t>
                      </a:r>
                      <a:endParaRPr lang="zh-CN" altLang="en-US" sz="16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信息</a:t>
                      </a:r>
                      <a:r>
                        <a:rPr lang="en-US" altLang="zh-CN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SNS</a:t>
                      </a:r>
                      <a:r>
                        <a:rPr lang="zh-CN" altLang="en-US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分享</a:t>
                      </a:r>
                      <a:endParaRPr lang="zh-CN" altLang="en-US" sz="1600" b="1" kern="1200" dirty="0">
                        <a:solidFill>
                          <a:srgbClr val="FFC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权限</a:t>
                      </a:r>
                      <a:r>
                        <a:rPr lang="en-US" altLang="zh-CN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审核功能</a:t>
                      </a:r>
                      <a:endParaRPr lang="zh-CN" altLang="en-US" sz="1600" b="1" kern="1200" dirty="0">
                        <a:solidFill>
                          <a:srgbClr val="FFC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服务产品推送</a:t>
                      </a:r>
                      <a:endParaRPr lang="zh-CN" altLang="en-US" sz="16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机器人客服</a:t>
                      </a:r>
                      <a:endParaRPr lang="zh-CN" altLang="en-US" sz="16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第三方平台合作</a:t>
                      </a:r>
                      <a:endParaRPr lang="zh-CN" altLang="en-US" sz="1600" b="1" kern="1200" dirty="0">
                        <a:solidFill>
                          <a:srgbClr val="FFC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报表功能</a:t>
                      </a:r>
                      <a:endParaRPr lang="zh-CN" altLang="en-US" sz="16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行情信息推送</a:t>
                      </a:r>
                      <a:endParaRPr lang="zh-CN" altLang="en-US" sz="16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服务产品购买</a:t>
                      </a:r>
                      <a:endParaRPr lang="zh-CN" altLang="en-US" sz="16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邀请好友</a:t>
                      </a:r>
                      <a:endParaRPr lang="zh-CN" altLang="en-US" sz="16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支付体系（积分）</a:t>
                      </a:r>
                      <a:endParaRPr lang="zh-CN" altLang="en-US" sz="16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多渠道信息共享</a:t>
                      </a:r>
                      <a:endParaRPr lang="zh-CN" altLang="en-US" sz="16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2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交易用户</a:t>
                      </a:r>
                      <a:endParaRPr lang="zh-CN" altLang="en-US" sz="2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账号绑定</a:t>
                      </a:r>
                      <a:endParaRPr lang="zh-CN" altLang="en-US" sz="16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账户提醒</a:t>
                      </a:r>
                      <a:endParaRPr lang="zh-CN" altLang="en-US" sz="16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人工客服</a:t>
                      </a:r>
                      <a:endParaRPr lang="zh-CN" altLang="en-US" sz="16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MOT</a:t>
                      </a:r>
                      <a:endParaRPr lang="zh-CN" altLang="en-US" sz="16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投顾服务</a:t>
                      </a:r>
                      <a:endParaRPr lang="zh-CN" altLang="en-US" sz="16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信息订阅</a:t>
                      </a:r>
                      <a:r>
                        <a:rPr lang="en-US" altLang="zh-CN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配送</a:t>
                      </a:r>
                      <a:endParaRPr lang="zh-CN" altLang="en-US" sz="1600" b="1" kern="1200" dirty="0">
                        <a:solidFill>
                          <a:srgbClr val="FFC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cxnSp>
        <p:nvCxnSpPr>
          <p:cNvPr id="80" name="直接连接符 79"/>
          <p:cNvCxnSpPr/>
          <p:nvPr/>
        </p:nvCxnSpPr>
        <p:spPr>
          <a:xfrm flipH="1">
            <a:off x="1454346" y="4340825"/>
            <a:ext cx="9260205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 flipH="1">
            <a:off x="1454346" y="5472395"/>
            <a:ext cx="9260205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1454346" y="1946295"/>
            <a:ext cx="1861185" cy="3525297"/>
            <a:chOff x="1454346" y="2411705"/>
            <a:chExt cx="1861185" cy="3337679"/>
          </a:xfrm>
        </p:grpSpPr>
        <p:cxnSp>
          <p:nvCxnSpPr>
            <p:cNvPr id="104" name="直接连接符 103"/>
            <p:cNvCxnSpPr/>
            <p:nvPr/>
          </p:nvCxnSpPr>
          <p:spPr>
            <a:xfrm flipV="1">
              <a:off x="3315531" y="2411705"/>
              <a:ext cx="0" cy="3337679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454346" y="2411705"/>
              <a:ext cx="0" cy="3337679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直接连接符 106"/>
          <p:cNvCxnSpPr/>
          <p:nvPr/>
        </p:nvCxnSpPr>
        <p:spPr>
          <a:xfrm flipV="1">
            <a:off x="10714551" y="2133913"/>
            <a:ext cx="0" cy="3337679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flipH="1">
            <a:off x="1454346" y="2499325"/>
            <a:ext cx="9260205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4312499" y="5651868"/>
            <a:ext cx="35670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阶段性建设优先级：</a:t>
            </a: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蓝色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16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黄色</a:t>
            </a:r>
          </a:p>
        </p:txBody>
      </p:sp>
    </p:spTree>
    <p:extLst>
      <p:ext uri="{BB962C8B-B14F-4D97-AF65-F5344CB8AC3E}">
        <p14:creationId xmlns:p14="http://schemas.microsoft.com/office/powerpoint/2010/main" val="356622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471941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微信平台运营内容的一些想法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 fontAlgn="ctr"/>
            <a:r>
              <a:rPr lang="zh-CN" altLang="en-US" sz="20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什么内容能命中用户最关注、最感兴趣的那些“点”？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77" y="1754416"/>
            <a:ext cx="2411211" cy="4279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矩形 4"/>
          <p:cNvSpPr/>
          <p:nvPr/>
        </p:nvSpPr>
        <p:spPr>
          <a:xfrm>
            <a:off x="3744686" y="1739902"/>
            <a:ext cx="8128659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kern="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语音</a:t>
            </a:r>
            <a:r>
              <a:rPr lang="zh-CN" altLang="en-US" sz="24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播报服务</a:t>
            </a:r>
            <a:endParaRPr lang="en-US" altLang="zh-CN" sz="24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新颖的信息传达形式、信息内容的特色（及时、独到、辛辣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）、有魅力的声音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承载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内容：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新闻播报（开盘前 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热点概览，收盘后 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简要回顾，热点时事点评）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内容来源：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研究所晨会的再加工、电话会议产品的再加工、开盘必读的再加工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资源：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每日定时负责内容运营的人员（至少两名，信息加工、录制，半专职）</a:t>
            </a:r>
            <a:endParaRPr lang="en-US" altLang="zh-CN" sz="16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685901" y="1331940"/>
            <a:ext cx="844952" cy="844952"/>
          </a:xfrm>
          <a:prstGeom prst="ellipse">
            <a:avLst/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noFill/>
            <a:round/>
            <a:headEnd/>
            <a:tailEnd/>
          </a:ln>
          <a:effectLst/>
        </p:spPr>
        <p:txBody>
          <a:bodyPr wrap="none" lIns="0" tIns="0" rIns="0" bIns="0" anchor="ctr" anchorCtr="1">
            <a:noAutofit/>
          </a:bodyPr>
          <a:lstStyle/>
          <a:p>
            <a:r>
              <a:rPr lang="en-US" altLang="zh-CN" sz="3600" kern="0" dirty="0" smtClean="0">
                <a:solidFill>
                  <a:prstClr val="white"/>
                </a:solidFill>
                <a:latin typeface="方正粗活意简体" panose="03000509000000000000" pitchFamily="65" charset="-122"/>
                <a:ea typeface="方正粗活意简体" panose="03000509000000000000" pitchFamily="65" charset="-122"/>
              </a:rPr>
              <a:t>1</a:t>
            </a:r>
            <a:endParaRPr lang="zh-CN" altLang="en-US" sz="3600" kern="0" dirty="0">
              <a:solidFill>
                <a:prstClr val="white"/>
              </a:solidFill>
              <a:latin typeface="方正粗活意简体" panose="03000509000000000000" pitchFamily="65" charset="-122"/>
              <a:ea typeface="方正粗活意简体" panose="03000509000000000000" pitchFamily="65" charset="-122"/>
            </a:endParaRPr>
          </a:p>
        </p:txBody>
      </p:sp>
      <p:graphicFrame>
        <p:nvGraphicFramePr>
          <p:cNvPr id="9" name="图表 8"/>
          <p:cNvGraphicFramePr/>
          <p:nvPr>
            <p:extLst/>
          </p:nvPr>
        </p:nvGraphicFramePr>
        <p:xfrm>
          <a:off x="5704533" y="3990219"/>
          <a:ext cx="4719966" cy="2561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5546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r="50284" b="11637"/>
          <a:stretch/>
        </p:blipFill>
        <p:spPr>
          <a:xfrm>
            <a:off x="-1462776" y="1739902"/>
            <a:ext cx="5003011" cy="42980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471941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微信平台运营内容的一些想法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 fontAlgn="ctr"/>
            <a:r>
              <a:rPr lang="zh-CN" altLang="en-US" sz="20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什么内容能命中用户最关注、最感兴趣的那些“点”？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744686" y="1739902"/>
            <a:ext cx="8128659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kern="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账户分析服务</a:t>
            </a:r>
            <a:endParaRPr lang="en-US" altLang="zh-CN" sz="24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所有用户数据的分析类产品，同类产品已为用户熟识，用户关注度高</a:t>
            </a:r>
            <a:endParaRPr lang="en-US" altLang="zh-CN" sz="16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承载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内容：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账户盈亏（同比指数）、持仓比例、交易频度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风格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渠道、偏爱板块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>
              <a:spcBef>
                <a:spcPts val="1200"/>
              </a:spcBef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来源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CRM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系统生成数据分析报表（按周），需进行开发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资源：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产品逻辑设计和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开发（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CRM &amp; 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微信）</a:t>
            </a:r>
            <a:endParaRPr lang="en-US" altLang="zh-CN" sz="16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685901" y="1331940"/>
            <a:ext cx="844952" cy="844952"/>
          </a:xfrm>
          <a:prstGeom prst="ellipse">
            <a:avLst/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noFill/>
            <a:round/>
            <a:headEnd/>
            <a:tailEnd/>
          </a:ln>
          <a:effectLst/>
        </p:spPr>
        <p:txBody>
          <a:bodyPr wrap="none" lIns="0" tIns="0" rIns="0" bIns="0" anchor="ctr" anchorCtr="1">
            <a:noAutofit/>
          </a:bodyPr>
          <a:lstStyle/>
          <a:p>
            <a:r>
              <a:rPr lang="en-US" altLang="zh-CN" sz="3600" kern="0" dirty="0" smtClean="0">
                <a:solidFill>
                  <a:prstClr val="white"/>
                </a:solidFill>
                <a:latin typeface="方正粗活意简体" panose="03000509000000000000" pitchFamily="65" charset="-122"/>
                <a:ea typeface="方正粗活意简体" panose="03000509000000000000" pitchFamily="65" charset="-122"/>
              </a:rPr>
              <a:t>2</a:t>
            </a:r>
            <a:endParaRPr lang="zh-CN" altLang="en-US" sz="3600" kern="0" dirty="0">
              <a:solidFill>
                <a:prstClr val="white"/>
              </a:solidFill>
              <a:latin typeface="方正粗活意简体" panose="03000509000000000000" pitchFamily="65" charset="-122"/>
              <a:ea typeface="方正粗活意简体" panose="03000509000000000000" pitchFamily="65" charset="-122"/>
            </a:endParaRP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3391232827"/>
              </p:ext>
            </p:extLst>
          </p:nvPr>
        </p:nvGraphicFramePr>
        <p:xfrm>
          <a:off x="5704533" y="3990219"/>
          <a:ext cx="4719966" cy="2561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8876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2114" y="1752099"/>
            <a:ext cx="4672349" cy="42900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471941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微信平台运营内容的一些想法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 fontAlgn="ctr"/>
            <a:r>
              <a:rPr lang="zh-CN" altLang="en-US" sz="20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什么内容能命中用户最关注、最感兴趣的那些“点”？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744686" y="1739902"/>
            <a:ext cx="8128659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个股</a:t>
            </a:r>
            <a:r>
              <a:rPr lang="zh-CN" altLang="en-US" sz="2400" b="1" kern="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诊断服务</a:t>
            </a:r>
            <a:endParaRPr lang="en-US" altLang="zh-CN" sz="24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“诊股专家”，用户关注度高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承载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内容：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发送雷达图，点击看更多（完整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诊断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热门诊断、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资金流</a:t>
            </a:r>
            <a:r>
              <a:rPr lang="en-US" altLang="zh-CN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top……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来源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已有的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诊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股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专家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资源：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系统功能的开发资源（需做针对微信的移植：内容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重组、截图、微网站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6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685901" y="1331940"/>
            <a:ext cx="844952" cy="844952"/>
          </a:xfrm>
          <a:prstGeom prst="ellipse">
            <a:avLst/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noFill/>
            <a:round/>
            <a:headEnd/>
            <a:tailEnd/>
          </a:ln>
          <a:effectLst/>
        </p:spPr>
        <p:txBody>
          <a:bodyPr wrap="none" lIns="0" tIns="0" rIns="0" bIns="0" anchor="ctr" anchorCtr="1">
            <a:noAutofit/>
          </a:bodyPr>
          <a:lstStyle/>
          <a:p>
            <a:r>
              <a:rPr lang="en-US" altLang="zh-CN" sz="3600" kern="0" dirty="0" smtClean="0">
                <a:solidFill>
                  <a:prstClr val="white"/>
                </a:solidFill>
                <a:latin typeface="方正粗活意简体" panose="03000509000000000000" pitchFamily="65" charset="-122"/>
                <a:ea typeface="方正粗活意简体" panose="03000509000000000000" pitchFamily="65" charset="-122"/>
              </a:rPr>
              <a:t>3</a:t>
            </a:r>
            <a:endParaRPr lang="zh-CN" altLang="en-US" sz="3600" kern="0" dirty="0">
              <a:solidFill>
                <a:prstClr val="white"/>
              </a:solidFill>
              <a:latin typeface="方正粗活意简体" panose="03000509000000000000" pitchFamily="65" charset="-122"/>
              <a:ea typeface="方正粗活意简体" panose="03000509000000000000" pitchFamily="65" charset="-122"/>
            </a:endParaRP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428775200"/>
              </p:ext>
            </p:extLst>
          </p:nvPr>
        </p:nvGraphicFramePr>
        <p:xfrm>
          <a:off x="5704533" y="3990219"/>
          <a:ext cx="4719966" cy="2561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0393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l="31111"/>
          <a:stretch/>
        </p:blipFill>
        <p:spPr>
          <a:xfrm>
            <a:off x="-47502" y="2176892"/>
            <a:ext cx="3792187" cy="372491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471941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微信平台运营内容的一些想法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 fontAlgn="ctr"/>
            <a:r>
              <a:rPr lang="zh-CN" altLang="en-US" sz="20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什么内容能命中用户最关注、最感兴趣的那些“点”？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744686" y="1739902"/>
            <a:ext cx="8128659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kern="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“泉秘书”微信版</a:t>
            </a:r>
            <a:endParaRPr lang="en-US" altLang="zh-CN" sz="24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可能是一些用户最关注度的信息集合，采用用户主动订阅的方式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push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推送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承载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内容：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持仓股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事件、新股上市、</a:t>
            </a:r>
            <a:r>
              <a:rPr lang="zh-CN" altLang="en-US" sz="1600" kern="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成交回报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600" kern="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资金变动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、生活贴士、理财宝典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>
              <a:spcBef>
                <a:spcPts val="1200"/>
              </a:spcBef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来源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的泉秘书产品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资源：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移植，需事先讨论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是否允许此做法？</a:t>
            </a:r>
            <a:endParaRPr lang="en-US" altLang="zh-CN" sz="16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685901" y="1331940"/>
            <a:ext cx="844952" cy="844952"/>
          </a:xfrm>
          <a:prstGeom prst="ellipse">
            <a:avLst/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noFill/>
            <a:round/>
            <a:headEnd/>
            <a:tailEnd/>
          </a:ln>
          <a:effectLst/>
        </p:spPr>
        <p:txBody>
          <a:bodyPr wrap="none" lIns="0" tIns="0" rIns="0" bIns="0" anchor="ctr" anchorCtr="1">
            <a:noAutofit/>
          </a:bodyPr>
          <a:lstStyle/>
          <a:p>
            <a:r>
              <a:rPr lang="en-US" altLang="zh-CN" sz="3600" kern="0" dirty="0" smtClean="0">
                <a:solidFill>
                  <a:prstClr val="white"/>
                </a:solidFill>
                <a:latin typeface="方正粗活意简体" panose="03000509000000000000" pitchFamily="65" charset="-122"/>
                <a:ea typeface="方正粗活意简体" panose="03000509000000000000" pitchFamily="65" charset="-122"/>
              </a:rPr>
              <a:t>4</a:t>
            </a:r>
            <a:endParaRPr lang="zh-CN" altLang="en-US" sz="3600" kern="0" dirty="0">
              <a:solidFill>
                <a:prstClr val="white"/>
              </a:solidFill>
              <a:latin typeface="方正粗活意简体" panose="03000509000000000000" pitchFamily="65" charset="-122"/>
              <a:ea typeface="方正粗活意简体" panose="03000509000000000000" pitchFamily="65" charset="-122"/>
            </a:endParaRP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1106457302"/>
              </p:ext>
            </p:extLst>
          </p:nvPr>
        </p:nvGraphicFramePr>
        <p:xfrm>
          <a:off x="5704533" y="3990219"/>
          <a:ext cx="4719966" cy="2561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5117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1016" y="1890895"/>
            <a:ext cx="4798785" cy="37312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471941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微信平台运营内容的一些想法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 fontAlgn="ctr"/>
            <a:r>
              <a:rPr lang="zh-CN" altLang="en-US" sz="20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什么内容能命中用户最关注、最感兴趣的那些“点”？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744686" y="1739902"/>
            <a:ext cx="8128659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kern="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用户行为奖励系统引入</a:t>
            </a:r>
            <a:endParaRPr lang="en-US" altLang="zh-CN" sz="24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有效提升用户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粘度，提高用户对不关注信息的忍耐度，引导用户体验其他产品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承载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内容：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用户行为转化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为积分，可与商城结合兑奖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来源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邀请好友、获取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主动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被动）可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积分、兑奖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资源：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产品逻辑设计和开发</a:t>
            </a:r>
            <a:endParaRPr lang="en-US" altLang="zh-CN" sz="16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685901" y="1331940"/>
            <a:ext cx="844952" cy="844952"/>
          </a:xfrm>
          <a:prstGeom prst="ellipse">
            <a:avLst/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noFill/>
            <a:round/>
            <a:headEnd/>
            <a:tailEnd/>
          </a:ln>
          <a:effectLst/>
        </p:spPr>
        <p:txBody>
          <a:bodyPr wrap="none" lIns="0" tIns="0" rIns="0" bIns="0" anchor="ctr" anchorCtr="1">
            <a:noAutofit/>
          </a:bodyPr>
          <a:lstStyle/>
          <a:p>
            <a:r>
              <a:rPr lang="en-US" altLang="zh-CN" sz="3600" kern="0" dirty="0" smtClean="0">
                <a:solidFill>
                  <a:prstClr val="white"/>
                </a:solidFill>
                <a:latin typeface="方正粗活意简体" panose="03000509000000000000" pitchFamily="65" charset="-122"/>
                <a:ea typeface="方正粗活意简体" panose="03000509000000000000" pitchFamily="65" charset="-122"/>
              </a:rPr>
              <a:t>5</a:t>
            </a:r>
            <a:endParaRPr lang="zh-CN" altLang="en-US" sz="3600" kern="0" dirty="0">
              <a:solidFill>
                <a:prstClr val="white"/>
              </a:solidFill>
              <a:latin typeface="方正粗活意简体" panose="03000509000000000000" pitchFamily="65" charset="-122"/>
              <a:ea typeface="方正粗活意简体" panose="03000509000000000000" pitchFamily="65" charset="-122"/>
            </a:endParaRP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3569286258"/>
              </p:ext>
            </p:extLst>
          </p:nvPr>
        </p:nvGraphicFramePr>
        <p:xfrm>
          <a:off x="5704533" y="3990219"/>
          <a:ext cx="4719966" cy="2561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8726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025062" y="3466597"/>
            <a:ext cx="10141876" cy="2380465"/>
            <a:chOff x="1272253" y="3466597"/>
            <a:chExt cx="10141876" cy="2380465"/>
          </a:xfrm>
        </p:grpSpPr>
        <p:grpSp>
          <p:nvGrpSpPr>
            <p:cNvPr id="6" name="组合 23"/>
            <p:cNvGrpSpPr/>
            <p:nvPr/>
          </p:nvGrpSpPr>
          <p:grpSpPr>
            <a:xfrm>
              <a:off x="1272253" y="3466597"/>
              <a:ext cx="678722" cy="1638897"/>
              <a:chOff x="1002380" y="5592131"/>
              <a:chExt cx="753053" cy="1638897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1002380" y="5592131"/>
                <a:ext cx="526105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9600" b="1" dirty="0">
                    <a:ln w="17780" cmpd="sng">
                      <a:solidFill>
                        <a:srgbClr val="4F81BD">
                          <a:tint val="3000"/>
                        </a:srgbClr>
                      </a:solidFill>
                      <a:prstDash val="solid"/>
                      <a:miter lim="800000"/>
                    </a:ln>
                    <a:solidFill>
                      <a:prstClr val="white">
                        <a:lumMod val="85000"/>
                      </a:prstClr>
                    </a:solidFill>
                    <a:effectLst>
                      <a:outerShdw blurRad="55000" dist="50800" dir="5400000" algn="tl">
                        <a:srgbClr val="000000">
                          <a:alpha val="33000"/>
                        </a:srgbClr>
                      </a:outerShdw>
                    </a:effectLst>
                    <a:latin typeface="Arial" pitchFamily="34" charset="0"/>
                    <a:cs typeface="Arial" pitchFamily="34" charset="0"/>
                  </a:rPr>
                  <a:t>‘</a:t>
                </a:r>
                <a:endParaRPr lang="zh-CN" altLang="en-US" sz="9600" b="1" dirty="0">
                  <a:ln w="17780" cmpd="sng">
                    <a:solidFill>
                      <a:srgbClr val="4F81BD">
                        <a:tint val="3000"/>
                      </a:srgbClr>
                    </a:solidFill>
                    <a:prstDash val="solid"/>
                    <a:miter lim="800000"/>
                  </a:ln>
                  <a:solidFill>
                    <a:prstClr val="white">
                      <a:lumMod val="85000"/>
                    </a:prstClr>
                  </a:solidFill>
                  <a:effectLst>
                    <a:outerShdw blurRad="55000" dist="50800" dir="5400000" algn="tl">
                      <a:srgbClr val="000000">
                        <a:alpha val="33000"/>
                      </a:srgbClr>
                    </a:outerShdw>
                  </a:effectLst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1229328" y="5661368"/>
                <a:ext cx="526105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9600" b="1" dirty="0">
                    <a:ln w="17780" cmpd="sng">
                      <a:solidFill>
                        <a:srgbClr val="4F81BD">
                          <a:tint val="3000"/>
                        </a:srgbClr>
                      </a:solidFill>
                      <a:prstDash val="solid"/>
                      <a:miter lim="800000"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55000" dist="50800" dir="5400000" algn="tl">
                        <a:srgbClr val="000000">
                          <a:alpha val="33000"/>
                        </a:srgbClr>
                      </a:outerShdw>
                    </a:effectLst>
                    <a:latin typeface="Arial" pitchFamily="34" charset="0"/>
                    <a:cs typeface="Arial" pitchFamily="34" charset="0"/>
                  </a:rPr>
                  <a:t>‘</a:t>
                </a:r>
                <a:endParaRPr lang="zh-CN" altLang="en-US" sz="9600" b="1" dirty="0">
                  <a:ln w="17780" cmpd="sng">
                    <a:solidFill>
                      <a:srgbClr val="4F81BD">
                        <a:tint val="3000"/>
                      </a:srgbClr>
                    </a:solidFill>
                    <a:prstDash val="solid"/>
                    <a:miter lim="800000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5000" dist="50800" dir="5400000" algn="tl">
                      <a:srgbClr val="000000">
                        <a:alpha val="33000"/>
                      </a:srgbClr>
                    </a:outerShdw>
                  </a:effectLst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 rot="10800000">
              <a:off x="10745253" y="4225451"/>
              <a:ext cx="668876" cy="1621611"/>
              <a:chOff x="3352005" y="4840431"/>
              <a:chExt cx="742129" cy="1621611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568029" y="4892382"/>
                <a:ext cx="526105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9600" b="1" dirty="0">
                    <a:ln w="17780" cmpd="sng">
                      <a:solidFill>
                        <a:srgbClr val="4F81BD">
                          <a:tint val="3000"/>
                        </a:srgbClr>
                      </a:solidFill>
                      <a:prstDash val="solid"/>
                      <a:miter lim="800000"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Arial" pitchFamily="34" charset="0"/>
                    <a:cs typeface="Arial" pitchFamily="34" charset="0"/>
                  </a:rPr>
                  <a:t>‘</a:t>
                </a:r>
                <a:endParaRPr lang="zh-CN" altLang="en-US" sz="9600" b="1" dirty="0">
                  <a:ln w="17780" cmpd="sng">
                    <a:solidFill>
                      <a:srgbClr val="4F81BD">
                        <a:tint val="3000"/>
                      </a:srgbClr>
                    </a:solidFill>
                    <a:prstDash val="solid"/>
                    <a:miter lim="800000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3352005" y="4840431"/>
                <a:ext cx="526105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9600" b="1" dirty="0">
                    <a:ln w="17780" cmpd="sng">
                      <a:solidFill>
                        <a:srgbClr val="4F81BD">
                          <a:tint val="3000"/>
                        </a:srgbClr>
                      </a:solidFill>
                      <a:prstDash val="solid"/>
                      <a:miter lim="800000"/>
                    </a:ln>
                    <a:solidFill>
                      <a:prstClr val="white">
                        <a:lumMod val="85000"/>
                      </a:prstClr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Arial" pitchFamily="34" charset="0"/>
                    <a:cs typeface="Arial" pitchFamily="34" charset="0"/>
                  </a:rPr>
                  <a:t>‘</a:t>
                </a:r>
                <a:endParaRPr lang="zh-CN" altLang="en-US" sz="9600" b="1" dirty="0">
                  <a:ln w="17780" cmpd="sng">
                    <a:solidFill>
                      <a:srgbClr val="4F81BD">
                        <a:tint val="3000"/>
                      </a:srgbClr>
                    </a:solidFill>
                    <a:prstDash val="solid"/>
                    <a:miter lim="800000"/>
                  </a:ln>
                  <a:solidFill>
                    <a:prstClr val="white">
                      <a:lumMod val="85000"/>
                    </a:prstClr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1843779" y="3897207"/>
              <a:ext cx="8998825" cy="16619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711200" algn="ctr">
                <a:lnSpc>
                  <a:spcPct val="150000"/>
                </a:lnSpc>
                <a:defRPr/>
              </a:pPr>
              <a:r>
                <a:rPr lang="zh-CN" altLang="en-US" sz="2800" dirty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我们判断一个互联网产品的成败，不需要看数据</a:t>
              </a:r>
              <a:r>
                <a:rPr lang="zh-CN" altLang="en-US" sz="2800" dirty="0" smtClean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，</a:t>
              </a:r>
              <a:endParaRPr lang="en-US" altLang="zh-CN" sz="2800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  <a:p>
              <a:pPr indent="711200" algn="ctr">
                <a:lnSpc>
                  <a:spcPct val="150000"/>
                </a:lnSpc>
                <a:defRPr/>
              </a:pPr>
              <a:r>
                <a:rPr lang="zh-CN" altLang="en-US" sz="4000" dirty="0" smtClean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看看周围的人</a:t>
              </a:r>
              <a:r>
                <a:rPr lang="zh-CN" altLang="en-US" sz="4000" dirty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就可以了。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208610" y="1691816"/>
            <a:ext cx="1774781" cy="1774781"/>
            <a:chOff x="5572082" y="3322913"/>
            <a:chExt cx="582699" cy="582699"/>
          </a:xfrm>
        </p:grpSpPr>
        <p:sp>
          <p:nvSpPr>
            <p:cNvPr id="14" name="圆角矩形 13"/>
            <p:cNvSpPr/>
            <p:nvPr/>
          </p:nvSpPr>
          <p:spPr>
            <a:xfrm>
              <a:off x="5572082" y="3322913"/>
              <a:ext cx="582699" cy="582699"/>
            </a:xfrm>
            <a:prstGeom prst="roundRect">
              <a:avLst/>
            </a:prstGeom>
            <a:solidFill>
              <a:srgbClr val="23B7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5602520" y="3404000"/>
              <a:ext cx="521824" cy="412261"/>
              <a:chOff x="1547321" y="4724913"/>
              <a:chExt cx="1484204" cy="1172580"/>
            </a:xfrm>
          </p:grpSpPr>
          <p:sp>
            <p:nvSpPr>
              <p:cNvPr id="17" name="任意多边形 16"/>
              <p:cNvSpPr/>
              <p:nvPr/>
            </p:nvSpPr>
            <p:spPr>
              <a:xfrm rot="20123609" flipH="1">
                <a:off x="1547321" y="4724913"/>
                <a:ext cx="1026823" cy="873898"/>
              </a:xfrm>
              <a:custGeom>
                <a:avLst/>
                <a:gdLst>
                  <a:gd name="connsiteX0" fmla="*/ 330098 w 1026823"/>
                  <a:gd name="connsiteY0" fmla="*/ 57697 h 873898"/>
                  <a:gd name="connsiteX1" fmla="*/ 6180 w 1026823"/>
                  <a:gd name="connsiteY1" fmla="*/ 589165 h 873898"/>
                  <a:gd name="connsiteX2" fmla="*/ 22358 w 1026823"/>
                  <a:gd name="connsiteY2" fmla="*/ 640897 h 873898"/>
                  <a:gd name="connsiteX3" fmla="*/ 36969 w 1026823"/>
                  <a:gd name="connsiteY3" fmla="*/ 632772 h 873898"/>
                  <a:gd name="connsiteX4" fmla="*/ 588820 w 1026823"/>
                  <a:gd name="connsiteY4" fmla="*/ 780420 h 873898"/>
                  <a:gd name="connsiteX5" fmla="*/ 611394 w 1026823"/>
                  <a:gd name="connsiteY5" fmla="*/ 850237 h 873898"/>
                  <a:gd name="connsiteX6" fmla="*/ 613135 w 1026823"/>
                  <a:gd name="connsiteY6" fmla="*/ 873898 h 873898"/>
                  <a:gd name="connsiteX7" fmla="*/ 686797 w 1026823"/>
                  <a:gd name="connsiteY7" fmla="*/ 846891 h 873898"/>
                  <a:gd name="connsiteX8" fmla="*/ 779102 w 1026823"/>
                  <a:gd name="connsiteY8" fmla="*/ 794358 h 873898"/>
                  <a:gd name="connsiteX9" fmla="*/ 827710 w 1026823"/>
                  <a:gd name="connsiteY9" fmla="*/ 754679 h 873898"/>
                  <a:gd name="connsiteX10" fmla="*/ 1026823 w 1026823"/>
                  <a:gd name="connsiteY10" fmla="*/ 754680 h 873898"/>
                  <a:gd name="connsiteX11" fmla="*/ 924198 w 1026823"/>
                  <a:gd name="connsiteY11" fmla="*/ 653130 h 873898"/>
                  <a:gd name="connsiteX12" fmla="*/ 971137 w 1026823"/>
                  <a:gd name="connsiteY12" fmla="*/ 575129 h 873898"/>
                  <a:gd name="connsiteX13" fmla="*/ 984441 w 1026823"/>
                  <a:gd name="connsiteY13" fmla="*/ 231410 h 873898"/>
                  <a:gd name="connsiteX14" fmla="*/ 330098 w 1026823"/>
                  <a:gd name="connsiteY14" fmla="*/ 57697 h 87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6823" h="873898">
                    <a:moveTo>
                      <a:pt x="330098" y="57697"/>
                    </a:moveTo>
                    <a:cubicBezTo>
                      <a:pt x="100074" y="164438"/>
                      <a:pt x="-30706" y="388757"/>
                      <a:pt x="6180" y="589165"/>
                    </a:cubicBezTo>
                    <a:lnTo>
                      <a:pt x="22358" y="640897"/>
                    </a:lnTo>
                    <a:lnTo>
                      <a:pt x="36969" y="632772"/>
                    </a:lnTo>
                    <a:cubicBezTo>
                      <a:pt x="257638" y="533045"/>
                      <a:pt x="504711" y="599149"/>
                      <a:pt x="588820" y="780420"/>
                    </a:cubicBezTo>
                    <a:cubicBezTo>
                      <a:pt x="599334" y="803079"/>
                      <a:pt x="606803" y="826465"/>
                      <a:pt x="611394" y="850237"/>
                    </a:cubicBezTo>
                    <a:lnTo>
                      <a:pt x="613135" y="873898"/>
                    </a:lnTo>
                    <a:lnTo>
                      <a:pt x="686797" y="846891"/>
                    </a:lnTo>
                    <a:cubicBezTo>
                      <a:pt x="719657" y="831643"/>
                      <a:pt x="750492" y="813994"/>
                      <a:pt x="779102" y="794358"/>
                    </a:cubicBezTo>
                    <a:lnTo>
                      <a:pt x="827710" y="754679"/>
                    </a:lnTo>
                    <a:lnTo>
                      <a:pt x="1026823" y="754680"/>
                    </a:lnTo>
                    <a:lnTo>
                      <a:pt x="924198" y="653130"/>
                    </a:lnTo>
                    <a:lnTo>
                      <a:pt x="971137" y="575129"/>
                    </a:lnTo>
                    <a:cubicBezTo>
                      <a:pt x="1025001" y="463748"/>
                      <a:pt x="1033691" y="340375"/>
                      <a:pt x="984441" y="231410"/>
                    </a:cubicBezTo>
                    <a:cubicBezTo>
                      <a:pt x="885942" y="13480"/>
                      <a:pt x="592981" y="-64294"/>
                      <a:pt x="330098" y="5769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18" name="椭圆 17"/>
              <p:cNvSpPr/>
              <p:nvPr/>
            </p:nvSpPr>
            <p:spPr>
              <a:xfrm flipH="1">
                <a:off x="2152799" y="4969853"/>
                <a:ext cx="156999" cy="159080"/>
              </a:xfrm>
              <a:prstGeom prst="ellipse">
                <a:avLst/>
              </a:prstGeom>
              <a:solidFill>
                <a:srgbClr val="23B7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19" name="椭圆 18"/>
              <p:cNvSpPr/>
              <p:nvPr/>
            </p:nvSpPr>
            <p:spPr>
              <a:xfrm flipH="1">
                <a:off x="1874687" y="4968239"/>
                <a:ext cx="156999" cy="159080"/>
              </a:xfrm>
              <a:prstGeom prst="ellipse">
                <a:avLst/>
              </a:prstGeom>
              <a:solidFill>
                <a:srgbClr val="23B7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 rot="1476391">
                <a:off x="2173536" y="5141642"/>
                <a:ext cx="857989" cy="755851"/>
              </a:xfrm>
              <a:custGeom>
                <a:avLst/>
                <a:gdLst>
                  <a:gd name="connsiteX0" fmla="*/ 240654 w 748594"/>
                  <a:gd name="connsiteY0" fmla="*/ 41512 h 650846"/>
                  <a:gd name="connsiteX1" fmla="*/ 717696 w 748594"/>
                  <a:gd name="connsiteY1" fmla="*/ 166498 h 650846"/>
                  <a:gd name="connsiteX2" fmla="*/ 707997 w 748594"/>
                  <a:gd name="connsiteY2" fmla="*/ 413802 h 650846"/>
                  <a:gd name="connsiteX3" fmla="*/ 673776 w 748594"/>
                  <a:gd name="connsiteY3" fmla="*/ 469924 h 650846"/>
                  <a:gd name="connsiteX4" fmla="*/ 748594 w 748594"/>
                  <a:gd name="connsiteY4" fmla="*/ 542988 h 650846"/>
                  <a:gd name="connsiteX5" fmla="*/ 603433 w 748594"/>
                  <a:gd name="connsiteY5" fmla="*/ 542988 h 650846"/>
                  <a:gd name="connsiteX6" fmla="*/ 567996 w 748594"/>
                  <a:gd name="connsiteY6" fmla="*/ 571537 h 650846"/>
                  <a:gd name="connsiteX7" fmla="*/ 500702 w 748594"/>
                  <a:gd name="connsiteY7" fmla="*/ 609334 h 650846"/>
                  <a:gd name="connsiteX8" fmla="*/ 23659 w 748594"/>
                  <a:gd name="connsiteY8" fmla="*/ 484348 h 650846"/>
                  <a:gd name="connsiteX9" fmla="*/ 240654 w 748594"/>
                  <a:gd name="connsiteY9" fmla="*/ 41512 h 65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594" h="650846">
                    <a:moveTo>
                      <a:pt x="240654" y="41512"/>
                    </a:moveTo>
                    <a:cubicBezTo>
                      <a:pt x="432306" y="-46260"/>
                      <a:pt x="645886" y="9698"/>
                      <a:pt x="717696" y="166498"/>
                    </a:cubicBezTo>
                    <a:cubicBezTo>
                      <a:pt x="753601" y="244898"/>
                      <a:pt x="747266" y="333664"/>
                      <a:pt x="707997" y="413802"/>
                    </a:cubicBezTo>
                    <a:lnTo>
                      <a:pt x="673776" y="469924"/>
                    </a:lnTo>
                    <a:lnTo>
                      <a:pt x="748594" y="542988"/>
                    </a:lnTo>
                    <a:lnTo>
                      <a:pt x="603433" y="542988"/>
                    </a:lnTo>
                    <a:lnTo>
                      <a:pt x="567996" y="571537"/>
                    </a:lnTo>
                    <a:cubicBezTo>
                      <a:pt x="547138" y="585665"/>
                      <a:pt x="524658" y="598363"/>
                      <a:pt x="500702" y="609334"/>
                    </a:cubicBezTo>
                    <a:cubicBezTo>
                      <a:pt x="309049" y="697106"/>
                      <a:pt x="95470" y="641148"/>
                      <a:pt x="23659" y="484348"/>
                    </a:cubicBezTo>
                    <a:cubicBezTo>
                      <a:pt x="-48151" y="327548"/>
                      <a:pt x="49001" y="129283"/>
                      <a:pt x="240654" y="41512"/>
                    </a:cubicBezTo>
                    <a:close/>
                  </a:path>
                </a:pathLst>
              </a:custGeom>
              <a:solidFill>
                <a:srgbClr val="FDFE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2420734" y="5335360"/>
                <a:ext cx="131184" cy="132924"/>
              </a:xfrm>
              <a:prstGeom prst="ellipse">
                <a:avLst/>
              </a:prstGeom>
              <a:solidFill>
                <a:srgbClr val="23B7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2653118" y="5334012"/>
                <a:ext cx="131184" cy="132924"/>
              </a:xfrm>
              <a:prstGeom prst="ellipse">
                <a:avLst/>
              </a:prstGeom>
              <a:solidFill>
                <a:srgbClr val="23B7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6675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471941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微信平台运营内容的一些想法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 fontAlgn="ctr"/>
            <a:r>
              <a:rPr lang="zh-CN" altLang="en-US" sz="20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什么内容能命中用户最关注、最感兴趣的那些“点”？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744686" y="1739902"/>
            <a:ext cx="8128659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b="1" kern="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礼券</a:t>
            </a:r>
            <a:r>
              <a:rPr lang="en-US" altLang="zh-CN" sz="2400" b="1" kern="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kern="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体验码的获取</a:t>
            </a:r>
            <a:endParaRPr lang="en-US" altLang="zh-CN" sz="24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可通过不时发放礼券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体验码的方式，吸引用户关注并持续关注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承载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内容：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用户上行特定信息，可获一条包含体验码的信息</a:t>
            </a:r>
            <a:r>
              <a:rPr lang="zh-CN" altLang="en-US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（仅允许一次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6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来源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结合商场的兑换功能、投资决策体验码等</a:t>
            </a:r>
            <a:r>
              <a:rPr lang="en-US" altLang="zh-CN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>
              <a:spcBef>
                <a:spcPts val="1200"/>
              </a:spcBef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</a:t>
            </a: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资源：</a:t>
            </a:r>
            <a:r>
              <a:rPr lang="zh-CN" altLang="en-US" sz="16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产品逻辑设计和开发（多为其他平台支持）</a:t>
            </a:r>
            <a:endParaRPr lang="en-US" altLang="zh-CN" sz="16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3678372823"/>
              </p:ext>
            </p:extLst>
          </p:nvPr>
        </p:nvGraphicFramePr>
        <p:xfrm>
          <a:off x="5704533" y="3990219"/>
          <a:ext cx="4719966" cy="2561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8" name="组合 7"/>
          <p:cNvGrpSpPr/>
          <p:nvPr/>
        </p:nvGrpSpPr>
        <p:grpSpPr>
          <a:xfrm>
            <a:off x="-1963523" y="1812431"/>
            <a:ext cx="5252824" cy="4094006"/>
            <a:chOff x="-2989859" y="1986599"/>
            <a:chExt cx="5910859" cy="4606872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89859" y="1986599"/>
              <a:ext cx="5910859" cy="2130372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93"/>
            <a:stretch/>
          </p:blipFill>
          <p:spPr>
            <a:xfrm>
              <a:off x="-2099765" y="4116971"/>
              <a:ext cx="5020765" cy="2476500"/>
            </a:xfrm>
            <a:prstGeom prst="rect">
              <a:avLst/>
            </a:prstGeom>
          </p:spPr>
        </p:pic>
      </p:grpSp>
      <p:sp>
        <p:nvSpPr>
          <p:cNvPr id="3" name="椭圆 2"/>
          <p:cNvSpPr/>
          <p:nvPr/>
        </p:nvSpPr>
        <p:spPr>
          <a:xfrm>
            <a:off x="685901" y="1331940"/>
            <a:ext cx="844952" cy="844952"/>
          </a:xfrm>
          <a:prstGeom prst="ellipse">
            <a:avLst/>
          </a:prstGeom>
          <a:gradFill rotWithShape="1">
            <a:gsLst>
              <a:gs pos="0">
                <a:srgbClr val="E20000"/>
              </a:gs>
              <a:gs pos="100000">
                <a:srgbClr val="CC0000"/>
              </a:gs>
            </a:gsLst>
            <a:lin ang="5400000" scaled="1"/>
          </a:gradFill>
          <a:ln w="57150" algn="ctr">
            <a:noFill/>
            <a:round/>
            <a:headEnd/>
            <a:tailEnd/>
          </a:ln>
          <a:effectLst/>
        </p:spPr>
        <p:txBody>
          <a:bodyPr wrap="none" lIns="0" tIns="0" rIns="0" bIns="0" anchor="ctr" anchorCtr="1">
            <a:noAutofit/>
          </a:bodyPr>
          <a:lstStyle/>
          <a:p>
            <a:r>
              <a:rPr lang="en-US" altLang="zh-CN" sz="3600" kern="0" dirty="0" smtClean="0">
                <a:solidFill>
                  <a:prstClr val="white"/>
                </a:solidFill>
                <a:latin typeface="方正粗活意简体" panose="03000509000000000000" pitchFamily="65" charset="-122"/>
                <a:ea typeface="方正粗活意简体" panose="03000509000000000000" pitchFamily="65" charset="-122"/>
              </a:rPr>
              <a:t>6</a:t>
            </a:r>
            <a:endParaRPr lang="zh-CN" altLang="en-US" sz="3600" kern="0" dirty="0">
              <a:solidFill>
                <a:prstClr val="white"/>
              </a:solidFill>
              <a:latin typeface="方正粗活意简体" panose="03000509000000000000" pitchFamily="65" charset="-122"/>
              <a:ea typeface="方正粗活意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109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2012" y="471941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微信平台运营总结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8285" y="2163862"/>
            <a:ext cx="2016223" cy="3431709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algn="r">
              <a:lnSpc>
                <a:spcPct val="200000"/>
              </a:lnSpc>
              <a:spcAft>
                <a:spcPts val="600"/>
              </a:spcAft>
            </a:pP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语音播报</a:t>
            </a:r>
            <a:endParaRPr lang="zh-CN" altLang="en-US" sz="16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200000"/>
              </a:lnSpc>
              <a:spcAft>
                <a:spcPts val="600"/>
              </a:spcAft>
            </a:pP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账户分析</a:t>
            </a:r>
            <a:endParaRPr lang="en-US" altLang="zh-CN" sz="16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200000"/>
              </a:lnSpc>
              <a:spcAft>
                <a:spcPts val="600"/>
              </a:spcAft>
            </a:pP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个股诊断微信版</a:t>
            </a:r>
            <a:endParaRPr lang="en-US" altLang="zh-CN" sz="1600" b="1" kern="0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200000"/>
              </a:lnSpc>
              <a:spcAft>
                <a:spcPts val="600"/>
              </a:spcAft>
            </a:pPr>
            <a:r>
              <a:rPr lang="zh-CN" altLang="en-US" sz="16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泉</a:t>
            </a: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秘书微信版</a:t>
            </a:r>
            <a:endParaRPr lang="en-US" altLang="zh-CN" sz="1600" b="1" kern="0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200000"/>
              </a:lnSpc>
              <a:spcAft>
                <a:spcPts val="600"/>
              </a:spcAft>
            </a:pPr>
            <a:r>
              <a:rPr lang="zh-CN" altLang="en-US" sz="16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用户行为</a:t>
            </a: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奖励</a:t>
            </a:r>
            <a:endParaRPr lang="en-US" altLang="zh-CN" sz="1600" b="1" kern="0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200000"/>
              </a:lnSpc>
              <a:spcAft>
                <a:spcPts val="600"/>
              </a:spcAft>
            </a:pP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礼券</a:t>
            </a:r>
            <a:r>
              <a:rPr lang="en-US" altLang="zh-CN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体验码获取</a:t>
            </a:r>
            <a:endParaRPr lang="en-US" altLang="zh-CN" sz="16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 bwMode="auto">
          <a:xfrm>
            <a:off x="2523096" y="1614941"/>
            <a:ext cx="0" cy="4016602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49" name="矩形 48"/>
          <p:cNvSpPr/>
          <p:nvPr/>
        </p:nvSpPr>
        <p:spPr>
          <a:xfrm>
            <a:off x="2834211" y="1583798"/>
            <a:ext cx="13388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  <a:spcAft>
                <a:spcPts val="600"/>
              </a:spcAft>
            </a:pP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用户关注度</a:t>
            </a:r>
            <a:endParaRPr lang="zh-CN" altLang="en-US" b="1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590147" y="1583798"/>
            <a:ext cx="13388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  <a:spcAft>
                <a:spcPts val="600"/>
              </a:spcAft>
            </a:pP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内容新奇度</a:t>
            </a:r>
            <a:endParaRPr lang="zh-CN" altLang="en-US" b="1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356147" y="1583798"/>
            <a:ext cx="13388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  <a:spcAft>
                <a:spcPts val="600"/>
              </a:spcAft>
            </a:pP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平台契合度</a:t>
            </a:r>
            <a:endParaRPr lang="zh-CN" altLang="en-US" b="1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8229837" y="1583798"/>
            <a:ext cx="1107997" cy="5627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  <a:spcAft>
                <a:spcPts val="600"/>
              </a:spcAft>
            </a:pP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开发成本</a:t>
            </a:r>
            <a:endParaRPr lang="zh-CN" altLang="en-US" b="1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9857485" y="1583798"/>
            <a:ext cx="1107997" cy="5627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  <a:spcAft>
                <a:spcPts val="600"/>
              </a:spcAft>
            </a:pPr>
            <a:r>
              <a:rPr lang="zh-CN" altLang="en-US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运营成本</a:t>
            </a:r>
            <a:endParaRPr lang="zh-CN" altLang="en-US" b="1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8444682" y="2308505"/>
            <a:ext cx="6848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938622" y="2862629"/>
            <a:ext cx="7820646" cy="369332"/>
            <a:chOff x="2938622" y="2862629"/>
            <a:chExt cx="7820646" cy="369332"/>
          </a:xfrm>
        </p:grpSpPr>
        <p:grpSp>
          <p:nvGrpSpPr>
            <p:cNvPr id="22" name="组合 21"/>
            <p:cNvGrpSpPr/>
            <p:nvPr/>
          </p:nvGrpSpPr>
          <p:grpSpPr>
            <a:xfrm>
              <a:off x="2938622" y="2937525"/>
              <a:ext cx="1140779" cy="219540"/>
              <a:chOff x="2871529" y="2425119"/>
              <a:chExt cx="2281552" cy="439079"/>
            </a:xfrm>
          </p:grpSpPr>
          <p:pic>
            <p:nvPicPr>
              <p:cNvPr id="23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4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5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6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14002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8" name="组合 77"/>
            <p:cNvGrpSpPr/>
            <p:nvPr/>
          </p:nvGrpSpPr>
          <p:grpSpPr>
            <a:xfrm>
              <a:off x="8213447" y="2937525"/>
              <a:ext cx="1140779" cy="219540"/>
              <a:chOff x="2871529" y="2425119"/>
              <a:chExt cx="2281552" cy="439079"/>
            </a:xfrm>
          </p:grpSpPr>
          <p:pic>
            <p:nvPicPr>
              <p:cNvPr id="79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0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1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2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3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14002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86" name="组合 85"/>
            <p:cNvGrpSpPr/>
            <p:nvPr/>
          </p:nvGrpSpPr>
          <p:grpSpPr>
            <a:xfrm>
              <a:off x="4812051" y="2937525"/>
              <a:ext cx="910469" cy="219540"/>
              <a:chOff x="2871529" y="2425119"/>
              <a:chExt cx="1820933" cy="439079"/>
            </a:xfrm>
          </p:grpSpPr>
          <p:pic>
            <p:nvPicPr>
              <p:cNvPr id="87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8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9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0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1" name="组合 90"/>
            <p:cNvGrpSpPr/>
            <p:nvPr/>
          </p:nvGrpSpPr>
          <p:grpSpPr>
            <a:xfrm>
              <a:off x="6680096" y="2937525"/>
              <a:ext cx="680159" cy="219540"/>
              <a:chOff x="3332147" y="2425119"/>
              <a:chExt cx="1360315" cy="439079"/>
            </a:xfrm>
          </p:grpSpPr>
          <p:pic>
            <p:nvPicPr>
              <p:cNvPr id="92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3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4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95" name="矩形 94"/>
            <p:cNvSpPr/>
            <p:nvPr/>
          </p:nvSpPr>
          <p:spPr>
            <a:xfrm>
              <a:off x="10074465" y="2862629"/>
              <a:ext cx="6848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——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041140" y="3428686"/>
            <a:ext cx="7718128" cy="369332"/>
            <a:chOff x="3041140" y="3428686"/>
            <a:chExt cx="7718128" cy="369332"/>
          </a:xfrm>
        </p:grpSpPr>
        <p:grpSp>
          <p:nvGrpSpPr>
            <p:cNvPr id="97" name="组合 96"/>
            <p:cNvGrpSpPr/>
            <p:nvPr/>
          </p:nvGrpSpPr>
          <p:grpSpPr>
            <a:xfrm>
              <a:off x="3041140" y="3503582"/>
              <a:ext cx="910469" cy="219540"/>
              <a:chOff x="2871529" y="2425119"/>
              <a:chExt cx="1820933" cy="439079"/>
            </a:xfrm>
          </p:grpSpPr>
          <p:pic>
            <p:nvPicPr>
              <p:cNvPr id="98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9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0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1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3" name="组合 102"/>
            <p:cNvGrpSpPr/>
            <p:nvPr/>
          </p:nvGrpSpPr>
          <p:grpSpPr>
            <a:xfrm>
              <a:off x="4812051" y="3503582"/>
              <a:ext cx="910469" cy="219540"/>
              <a:chOff x="2871529" y="2425119"/>
              <a:chExt cx="1820933" cy="439079"/>
            </a:xfrm>
          </p:grpSpPr>
          <p:pic>
            <p:nvPicPr>
              <p:cNvPr id="104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6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7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8" name="组合 107"/>
            <p:cNvGrpSpPr/>
            <p:nvPr/>
          </p:nvGrpSpPr>
          <p:grpSpPr>
            <a:xfrm>
              <a:off x="6570326" y="3503582"/>
              <a:ext cx="910469" cy="219540"/>
              <a:chOff x="2871529" y="2425119"/>
              <a:chExt cx="1820933" cy="439079"/>
            </a:xfrm>
          </p:grpSpPr>
          <p:pic>
            <p:nvPicPr>
              <p:cNvPr id="109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0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1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2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13" name="组合 112"/>
            <p:cNvGrpSpPr/>
            <p:nvPr/>
          </p:nvGrpSpPr>
          <p:grpSpPr>
            <a:xfrm>
              <a:off x="8565072" y="3503582"/>
              <a:ext cx="449849" cy="219540"/>
              <a:chOff x="3792765" y="2425119"/>
              <a:chExt cx="899697" cy="439079"/>
            </a:xfrm>
          </p:grpSpPr>
          <p:pic>
            <p:nvPicPr>
              <p:cNvPr id="116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7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2" name="矩形 121"/>
            <p:cNvSpPr/>
            <p:nvPr/>
          </p:nvSpPr>
          <p:spPr>
            <a:xfrm>
              <a:off x="10074465" y="3428686"/>
              <a:ext cx="6848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——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938622" y="3979743"/>
            <a:ext cx="7820646" cy="369332"/>
            <a:chOff x="2938622" y="3979743"/>
            <a:chExt cx="7820646" cy="369332"/>
          </a:xfrm>
        </p:grpSpPr>
        <p:grpSp>
          <p:nvGrpSpPr>
            <p:cNvPr id="124" name="组合 123"/>
            <p:cNvGrpSpPr/>
            <p:nvPr/>
          </p:nvGrpSpPr>
          <p:grpSpPr>
            <a:xfrm>
              <a:off x="2938622" y="4069153"/>
              <a:ext cx="1140779" cy="219540"/>
              <a:chOff x="2871529" y="2425119"/>
              <a:chExt cx="2281552" cy="439079"/>
            </a:xfrm>
          </p:grpSpPr>
          <p:pic>
            <p:nvPicPr>
              <p:cNvPr id="125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6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7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8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9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14002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0" name="组合 129"/>
            <p:cNvGrpSpPr/>
            <p:nvPr/>
          </p:nvGrpSpPr>
          <p:grpSpPr>
            <a:xfrm>
              <a:off x="4927206" y="4069153"/>
              <a:ext cx="680159" cy="219540"/>
              <a:chOff x="3332147" y="2425119"/>
              <a:chExt cx="1360315" cy="439079"/>
            </a:xfrm>
          </p:grpSpPr>
          <p:pic>
            <p:nvPicPr>
              <p:cNvPr id="131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2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3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4" name="组合 133"/>
            <p:cNvGrpSpPr/>
            <p:nvPr/>
          </p:nvGrpSpPr>
          <p:grpSpPr>
            <a:xfrm>
              <a:off x="6680096" y="4069153"/>
              <a:ext cx="680159" cy="219540"/>
              <a:chOff x="3332147" y="2425119"/>
              <a:chExt cx="1360315" cy="439079"/>
            </a:xfrm>
          </p:grpSpPr>
          <p:pic>
            <p:nvPicPr>
              <p:cNvPr id="135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6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7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8" name="组合 137"/>
            <p:cNvGrpSpPr/>
            <p:nvPr/>
          </p:nvGrpSpPr>
          <p:grpSpPr>
            <a:xfrm>
              <a:off x="8565072" y="4069153"/>
              <a:ext cx="449849" cy="219540"/>
              <a:chOff x="3792765" y="2425119"/>
              <a:chExt cx="899697" cy="439079"/>
            </a:xfrm>
          </p:grpSpPr>
          <p:pic>
            <p:nvPicPr>
              <p:cNvPr id="139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0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1" name="矩形 140"/>
            <p:cNvSpPr/>
            <p:nvPr/>
          </p:nvSpPr>
          <p:spPr>
            <a:xfrm>
              <a:off x="10074465" y="3979743"/>
              <a:ext cx="6848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——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041140" y="4664239"/>
            <a:ext cx="7488145" cy="227005"/>
            <a:chOff x="3041140" y="4664239"/>
            <a:chExt cx="7488145" cy="227005"/>
          </a:xfrm>
        </p:grpSpPr>
        <p:grpSp>
          <p:nvGrpSpPr>
            <p:cNvPr id="142" name="组合 141"/>
            <p:cNvGrpSpPr/>
            <p:nvPr/>
          </p:nvGrpSpPr>
          <p:grpSpPr>
            <a:xfrm>
              <a:off x="3041140" y="4664239"/>
              <a:ext cx="910469" cy="219540"/>
              <a:chOff x="2871529" y="2425119"/>
              <a:chExt cx="1820933" cy="439079"/>
            </a:xfrm>
          </p:grpSpPr>
          <p:pic>
            <p:nvPicPr>
              <p:cNvPr id="143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4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5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46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48" name="组合 147"/>
            <p:cNvGrpSpPr/>
            <p:nvPr/>
          </p:nvGrpSpPr>
          <p:grpSpPr>
            <a:xfrm>
              <a:off x="4927206" y="4664239"/>
              <a:ext cx="680159" cy="219540"/>
              <a:chOff x="3332147" y="2425119"/>
              <a:chExt cx="1360315" cy="439079"/>
            </a:xfrm>
          </p:grpSpPr>
          <p:pic>
            <p:nvPicPr>
              <p:cNvPr id="149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0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1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52" name="组合 151"/>
            <p:cNvGrpSpPr/>
            <p:nvPr/>
          </p:nvGrpSpPr>
          <p:grpSpPr>
            <a:xfrm>
              <a:off x="6449786" y="4664239"/>
              <a:ext cx="1140779" cy="219540"/>
              <a:chOff x="2871529" y="2425119"/>
              <a:chExt cx="2281552" cy="439079"/>
            </a:xfrm>
          </p:grpSpPr>
          <p:pic>
            <p:nvPicPr>
              <p:cNvPr id="153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4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5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6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7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14002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58" name="组合 157"/>
            <p:cNvGrpSpPr/>
            <p:nvPr/>
          </p:nvGrpSpPr>
          <p:grpSpPr>
            <a:xfrm>
              <a:off x="8452651" y="4671704"/>
              <a:ext cx="680159" cy="219540"/>
              <a:chOff x="3332147" y="2425119"/>
              <a:chExt cx="1360315" cy="439079"/>
            </a:xfrm>
          </p:grpSpPr>
          <p:pic>
            <p:nvPicPr>
              <p:cNvPr id="160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1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2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73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09745" y="4664239"/>
              <a:ext cx="219540" cy="2195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5" name="组合 174"/>
          <p:cNvGrpSpPr/>
          <p:nvPr/>
        </p:nvGrpSpPr>
        <p:grpSpPr>
          <a:xfrm>
            <a:off x="3174857" y="5200781"/>
            <a:ext cx="680159" cy="219540"/>
            <a:chOff x="2871529" y="2425119"/>
            <a:chExt cx="1360315" cy="439079"/>
          </a:xfrm>
        </p:grpSpPr>
        <p:pic>
          <p:nvPicPr>
            <p:cNvPr id="176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71529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7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2147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8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92765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1" name="组合 180"/>
          <p:cNvGrpSpPr/>
          <p:nvPr/>
        </p:nvGrpSpPr>
        <p:grpSpPr>
          <a:xfrm>
            <a:off x="5041372" y="5200781"/>
            <a:ext cx="449849" cy="219540"/>
            <a:chOff x="3332147" y="2425119"/>
            <a:chExt cx="899697" cy="439079"/>
          </a:xfrm>
        </p:grpSpPr>
        <p:pic>
          <p:nvPicPr>
            <p:cNvPr id="182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2147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3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92765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5" name="组合 184"/>
          <p:cNvGrpSpPr/>
          <p:nvPr/>
        </p:nvGrpSpPr>
        <p:grpSpPr>
          <a:xfrm>
            <a:off x="6449786" y="5200781"/>
            <a:ext cx="1140779" cy="219540"/>
            <a:chOff x="2871529" y="2425119"/>
            <a:chExt cx="2281552" cy="439079"/>
          </a:xfrm>
        </p:grpSpPr>
        <p:pic>
          <p:nvPicPr>
            <p:cNvPr id="186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71529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7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2147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8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92765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9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53383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0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4002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1" name="组合 190"/>
          <p:cNvGrpSpPr/>
          <p:nvPr/>
        </p:nvGrpSpPr>
        <p:grpSpPr>
          <a:xfrm>
            <a:off x="8323217" y="5208246"/>
            <a:ext cx="910469" cy="219540"/>
            <a:chOff x="3332147" y="2425119"/>
            <a:chExt cx="1820934" cy="439079"/>
          </a:xfrm>
        </p:grpSpPr>
        <p:pic>
          <p:nvPicPr>
            <p:cNvPr id="192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2147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3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92765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4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53383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5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4002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9" name="组合 198"/>
          <p:cNvGrpSpPr/>
          <p:nvPr/>
        </p:nvGrpSpPr>
        <p:grpSpPr>
          <a:xfrm>
            <a:off x="10189204" y="5208246"/>
            <a:ext cx="449850" cy="219540"/>
            <a:chOff x="4253383" y="2425119"/>
            <a:chExt cx="899698" cy="439079"/>
          </a:xfrm>
        </p:grpSpPr>
        <p:pic>
          <p:nvPicPr>
            <p:cNvPr id="202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53383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3" name="Picture 2" descr="C:\Users\liuzhetao\AppData\Roaming\SogouExplorer\Download\fav2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4002" y="2425119"/>
              <a:ext cx="439079" cy="43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05" name="直接连接符 204"/>
          <p:cNvCxnSpPr/>
          <p:nvPr/>
        </p:nvCxnSpPr>
        <p:spPr bwMode="auto">
          <a:xfrm>
            <a:off x="4424467" y="1614941"/>
            <a:ext cx="0" cy="4016602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06" name="直接连接符 205"/>
          <p:cNvCxnSpPr/>
          <p:nvPr/>
        </p:nvCxnSpPr>
        <p:spPr bwMode="auto">
          <a:xfrm>
            <a:off x="6079096" y="1614941"/>
            <a:ext cx="0" cy="4016602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07" name="直接连接符 206"/>
          <p:cNvCxnSpPr/>
          <p:nvPr/>
        </p:nvCxnSpPr>
        <p:spPr bwMode="auto">
          <a:xfrm>
            <a:off x="7980467" y="1614941"/>
            <a:ext cx="0" cy="4016602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08" name="直接连接符 207"/>
          <p:cNvCxnSpPr/>
          <p:nvPr/>
        </p:nvCxnSpPr>
        <p:spPr bwMode="auto">
          <a:xfrm>
            <a:off x="9591553" y="1614941"/>
            <a:ext cx="0" cy="4016602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09" name="直接连接符 208"/>
          <p:cNvCxnSpPr/>
          <p:nvPr/>
        </p:nvCxnSpPr>
        <p:spPr bwMode="auto">
          <a:xfrm>
            <a:off x="11217153" y="1614941"/>
            <a:ext cx="0" cy="4016602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218" name="组合 217"/>
          <p:cNvGrpSpPr/>
          <p:nvPr/>
        </p:nvGrpSpPr>
        <p:grpSpPr>
          <a:xfrm>
            <a:off x="781382" y="1583798"/>
            <a:ext cx="10435771" cy="4047745"/>
            <a:chOff x="723325" y="1583798"/>
            <a:chExt cx="10740571" cy="4047745"/>
          </a:xfrm>
        </p:grpSpPr>
        <p:cxnSp>
          <p:nvCxnSpPr>
            <p:cNvPr id="210" name="直接连接符 209"/>
            <p:cNvCxnSpPr/>
            <p:nvPr/>
          </p:nvCxnSpPr>
          <p:spPr bwMode="auto">
            <a:xfrm flipH="1">
              <a:off x="723325" y="2228863"/>
              <a:ext cx="10740571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2" name="直接连接符 211"/>
            <p:cNvCxnSpPr/>
            <p:nvPr/>
          </p:nvCxnSpPr>
          <p:spPr bwMode="auto">
            <a:xfrm flipH="1">
              <a:off x="723325" y="1583798"/>
              <a:ext cx="10740571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3" name="直接连接符 212"/>
            <p:cNvCxnSpPr/>
            <p:nvPr/>
          </p:nvCxnSpPr>
          <p:spPr bwMode="auto">
            <a:xfrm flipH="1">
              <a:off x="723325" y="5631543"/>
              <a:ext cx="10740571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214" name="直接连接符 213"/>
          <p:cNvCxnSpPr/>
          <p:nvPr/>
        </p:nvCxnSpPr>
        <p:spPr bwMode="auto">
          <a:xfrm>
            <a:off x="781382" y="1614941"/>
            <a:ext cx="0" cy="4016602"/>
          </a:xfrm>
          <a:prstGeom prst="line">
            <a:avLst/>
          </a:prstGeom>
          <a:noFill/>
          <a:ln w="317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3" name="组合 2"/>
          <p:cNvGrpSpPr/>
          <p:nvPr/>
        </p:nvGrpSpPr>
        <p:grpSpPr>
          <a:xfrm>
            <a:off x="3044648" y="2312400"/>
            <a:ext cx="7822069" cy="369016"/>
            <a:chOff x="3044648" y="2312400"/>
            <a:chExt cx="7822069" cy="369016"/>
          </a:xfrm>
        </p:grpSpPr>
        <p:grpSp>
          <p:nvGrpSpPr>
            <p:cNvPr id="7" name="组合 6"/>
            <p:cNvGrpSpPr/>
            <p:nvPr/>
          </p:nvGrpSpPr>
          <p:grpSpPr>
            <a:xfrm>
              <a:off x="3044648" y="2383401"/>
              <a:ext cx="910469" cy="219540"/>
              <a:chOff x="3332147" y="2425119"/>
              <a:chExt cx="1820934" cy="439079"/>
            </a:xfrm>
          </p:grpSpPr>
          <p:pic>
            <p:nvPicPr>
              <p:cNvPr id="9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14002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54" name="组合 53"/>
            <p:cNvGrpSpPr/>
            <p:nvPr/>
          </p:nvGrpSpPr>
          <p:grpSpPr>
            <a:xfrm>
              <a:off x="4927206" y="2383401"/>
              <a:ext cx="680159" cy="219540"/>
              <a:chOff x="3332147" y="2425119"/>
              <a:chExt cx="1360315" cy="439079"/>
            </a:xfrm>
          </p:grpSpPr>
          <p:pic>
            <p:nvPicPr>
              <p:cNvPr id="56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7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8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0" name="组合 59"/>
            <p:cNvGrpSpPr/>
            <p:nvPr/>
          </p:nvGrpSpPr>
          <p:grpSpPr>
            <a:xfrm>
              <a:off x="6570326" y="2383401"/>
              <a:ext cx="910469" cy="219540"/>
              <a:chOff x="2871529" y="2425119"/>
              <a:chExt cx="1820933" cy="439079"/>
            </a:xfrm>
          </p:grpSpPr>
          <p:pic>
            <p:nvPicPr>
              <p:cNvPr id="61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1529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2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3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4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2" name="组合 71"/>
            <p:cNvGrpSpPr/>
            <p:nvPr/>
          </p:nvGrpSpPr>
          <p:grpSpPr>
            <a:xfrm>
              <a:off x="9956248" y="2383401"/>
              <a:ext cx="910469" cy="219540"/>
              <a:chOff x="3332147" y="2425119"/>
              <a:chExt cx="1820934" cy="439079"/>
            </a:xfrm>
          </p:grpSpPr>
          <p:pic>
            <p:nvPicPr>
              <p:cNvPr id="74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2147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5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92765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6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53383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7" name="Picture 2" descr="C:\Users\liuzhetao\AppData\Roaming\SogouExplorer\Download\fav2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14002" y="2425119"/>
                <a:ext cx="439079" cy="4390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" name="圆角矩形 1"/>
            <p:cNvSpPr/>
            <p:nvPr/>
          </p:nvSpPr>
          <p:spPr>
            <a:xfrm>
              <a:off x="8081423" y="2312400"/>
              <a:ext cx="1409174" cy="369016"/>
            </a:xfrm>
            <a:prstGeom prst="roundRect">
              <a:avLst/>
            </a:prstGeom>
            <a:noFill/>
            <a:ln w="222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7" name="圆角矩形 146"/>
          <p:cNvSpPr/>
          <p:nvPr/>
        </p:nvSpPr>
        <p:spPr>
          <a:xfrm>
            <a:off x="8081423" y="3459474"/>
            <a:ext cx="3041848" cy="895228"/>
          </a:xfrm>
          <a:prstGeom prst="round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矩形 158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167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917185"/>
            <a:ext cx="12192001" cy="4036142"/>
          </a:xfrm>
          <a:prstGeom prst="rect">
            <a:avLst/>
          </a:prstGeom>
          <a:pattFill prst="wdUpDiag">
            <a:fgClr>
              <a:schemeClr val="bg1"/>
            </a:fgClr>
            <a:bgClr>
              <a:schemeClr val="bg1">
                <a:lumMod val="95000"/>
              </a:schemeClr>
            </a:bgClr>
          </a:patt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微软雅黑"/>
              <a:cs typeface="Arial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82012" y="471941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微信平台运营总结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48285" y="2163862"/>
            <a:ext cx="11426215" cy="3431709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 algn="just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语音播报：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zh-CN" altLang="en-US" sz="1600" b="1" kern="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最短时间内可以</a:t>
            </a:r>
            <a:r>
              <a:rPr lang="zh-CN" altLang="en-US" sz="1600" b="1" kern="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实施，优先考虑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，但该产品质量很大程度取决于信息的剪辑和录制</a:t>
            </a:r>
            <a:endParaRPr lang="zh-CN" altLang="en-US" sz="1600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 algn="just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账户分析：</a:t>
            </a:r>
            <a:r>
              <a:rPr lang="zh-CN" altLang="en-US" sz="16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开发成本最高，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但多平台的复用性很大，且该系统对于券商用户而言重要性较高，建议暂作</a:t>
            </a:r>
            <a:r>
              <a:rPr lang="en-US" altLang="zh-CN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规划</a:t>
            </a:r>
            <a:endParaRPr lang="en-US" altLang="zh-CN" sz="1600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 algn="just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个股诊断微信版：</a:t>
            </a:r>
            <a:r>
              <a:rPr lang="zh-CN" altLang="en-US" sz="16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开发成本较低，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用户关注度高，</a:t>
            </a:r>
            <a:r>
              <a:rPr lang="zh-CN" altLang="en-US" sz="1600" b="1" kern="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优先考虑</a:t>
            </a:r>
            <a:endParaRPr lang="en-US" altLang="zh-CN" sz="1600" b="1" kern="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 algn="just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泉</a:t>
            </a: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秘书微信版：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微</a:t>
            </a:r>
            <a:r>
              <a:rPr lang="zh-CN" altLang="en-US" sz="16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信</a:t>
            </a:r>
            <a:r>
              <a:rPr lang="en-US" altLang="zh-CN" sz="16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push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机制导致只能实现“不完美移植”，效果会有折扣，但成本低见效快，也可</a:t>
            </a:r>
            <a:r>
              <a:rPr lang="zh-CN" altLang="en-US" sz="1600" b="1" kern="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优先考虑</a:t>
            </a:r>
            <a:endParaRPr lang="en-US" altLang="zh-CN" sz="1600" b="1" kern="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 algn="just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用户行为奖励：</a:t>
            </a:r>
            <a:r>
              <a:rPr lang="zh-CN" altLang="en-US" sz="16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鼓励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用户互动，有助于提升粘度、补充</a:t>
            </a:r>
            <a:r>
              <a:rPr lang="en-US" altLang="zh-CN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push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机制的不足，初期开发只需在商场加入积分兑奖栏目，</a:t>
            </a:r>
            <a:r>
              <a:rPr lang="zh-CN" altLang="en-US" sz="1600" b="1" kern="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可考虑</a:t>
            </a:r>
            <a:endParaRPr lang="en-US" altLang="zh-CN" sz="1600" b="1" kern="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 algn="just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礼券</a:t>
            </a:r>
            <a:r>
              <a:rPr lang="en-US" altLang="zh-CN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600" b="1" kern="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体验码获取：</a:t>
            </a:r>
            <a:r>
              <a:rPr lang="zh-CN" altLang="en-US" sz="16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微信</a:t>
            </a: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平台功能易实现，但需商场及各服务产品的支持。初期仅可做投资决策体验活动（基本无开发量）</a:t>
            </a:r>
            <a:endParaRPr lang="en-US" altLang="zh-CN" sz="1600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815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2012" y="471941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平台推广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方法的思路和设想</a:t>
            </a:r>
            <a:endParaRPr lang="en-US" altLang="zh-CN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789732"/>
              </p:ext>
            </p:extLst>
          </p:nvPr>
        </p:nvGraphicFramePr>
        <p:xfrm>
          <a:off x="292100" y="1752600"/>
          <a:ext cx="11607800" cy="433568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522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52570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168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624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kern="0" dirty="0" smtClean="0">
                          <a:solidFill>
                            <a:schemeClr val="l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STEP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kern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思    路</a:t>
                      </a:r>
                      <a:endParaRPr lang="en-US" altLang="zh-CN" b="1" kern="0" dirty="0" smtClean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    想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2910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zh-CN" sz="2800" b="1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方正粗活意简体" panose="03000509000000000000" pitchFamily="65" charset="-122"/>
                          <a:ea typeface="方正粗活意简体" panose="03000509000000000000" pitchFamily="65" charset="-122"/>
                          <a:cs typeface="+mn-cs"/>
                        </a:rPr>
                        <a:t>1</a:t>
                      </a:r>
                      <a:endParaRPr kumimoji="0" lang="zh-CN" altLang="en-US" sz="2800" b="1" i="0" u="none" strike="noStrike" kern="0" cap="none" spc="0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方正粗活意简体" panose="03000509000000000000" pitchFamily="65" charset="-122"/>
                        <a:ea typeface="方正粗活意简体" panose="03000509000000000000" pitchFamily="65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通过其他渠道进行微信平台的宣传推广</a:t>
                      </a:r>
                      <a:endParaRPr kumimoji="0" lang="en-US" altLang="zh-CN" sz="1400" b="1" i="0" u="none" strike="noStrike" kern="0" cap="none" spc="0" normalizeH="0" baseline="0" dirty="0" smtClean="0">
                        <a:ln>
                          <a:noFill/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网上交易、手机炒股、网页、短信、</a:t>
                      </a:r>
                      <a:r>
                        <a:rPr kumimoji="0" lang="en-US" altLang="zh-CN" sz="14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CC</a:t>
                      </a:r>
                      <a:r>
                        <a:rPr kumimoji="0" lang="zh-CN" altLang="en-US" sz="14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、营业部现场、理财经理</a:t>
                      </a:r>
                      <a:r>
                        <a:rPr kumimoji="0" lang="en-US" altLang="zh-CN" sz="1400" b="0" i="0" u="none" strike="noStrike" kern="0" cap="none" spc="0" normalizeH="0" baseline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……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以假设用户使用场景的宣传方式为主，重点宣传平台基础功能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（如语音资讯、行情、账户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/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泉友利等信息查询、资讯推送）</a:t>
                      </a:r>
                      <a:endParaRPr kumimoji="0" lang="en-US" altLang="zh-CN" sz="14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建立营业部推广、考核机制，明确奖惩并及时跟进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（如包下用户关联账户折合考核分，并以邮件、周报的形式进行跟进营业部整体关联账户用户数）</a:t>
                      </a:r>
                      <a:endParaRPr kumimoji="0" lang="en-US" altLang="zh-CN" sz="14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0212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zh-CN" sz="2800" b="1" dirty="0" smtClean="0">
                          <a:solidFill>
                            <a:srgbClr val="C00000"/>
                          </a:solidFill>
                          <a:latin typeface="方正粗活意简体" panose="03000509000000000000" pitchFamily="65" charset="-122"/>
                          <a:ea typeface="方正粗活意简体" panose="03000509000000000000" pitchFamily="65" charset="-122"/>
                        </a:rPr>
                        <a:t>2</a:t>
                      </a:r>
                      <a:endParaRPr lang="zh-CN" altLang="en-US" sz="2800" b="1" dirty="0">
                        <a:solidFill>
                          <a:srgbClr val="C00000"/>
                        </a:solidFill>
                        <a:latin typeface="方正粗活意简体" panose="03000509000000000000" pitchFamily="65" charset="-122"/>
                        <a:ea typeface="方正粗活意简体" panose="03000509000000000000" pitchFamily="65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针对特定渠道的产品资源倾斜</a:t>
                      </a:r>
                      <a:endParaRPr kumimoji="0" lang="en-US" altLang="zh-CN" sz="1400" b="1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如当当移动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APP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可查物流状态、百度贴吧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APP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签到积分翻倍、招行移动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APP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汇款免手续费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……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引入现阶段微信平台独有的用户行为奖励体系</a:t>
                      </a:r>
                      <a:endParaRPr kumimoji="0" lang="en-US" altLang="zh-CN" sz="14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泉秘书微信版免费，吸引用户关注并关联账户</a:t>
                      </a:r>
                      <a:endParaRPr kumimoji="0" lang="en-US" altLang="zh-CN" sz="14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5608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zh-CN" sz="28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方正粗活意简体" panose="03000509000000000000" pitchFamily="65" charset="-122"/>
                          <a:ea typeface="方正粗活意简体" panose="03000509000000000000" pitchFamily="65" charset="-122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部分产品限量供应，配合活动提高关注度</a:t>
                      </a:r>
                      <a:endParaRPr kumimoji="0" lang="en-US" altLang="zh-CN" sz="1400" b="1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如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APP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推广的限免模式、团购类产品、微信漂流瓶每日限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20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次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……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限时关注微信平台并关联账户，个股诊断终身免费不限量查询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（否则做出限制，如每天限免费查询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5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次）</a:t>
                      </a:r>
                      <a:endParaRPr kumimoji="0" lang="en-US" altLang="zh-CN" sz="14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结合行为奖励，整合微信使用和其他产品体验资源，促进用户的互动和体验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（如用户每接收一条信息，积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分，每天最多积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10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分，累计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20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分可通过商场兑奖页面换取短信产品一周</a:t>
                      </a:r>
                      <a:r>
                        <a:rPr kumimoji="0" lang="en-US" altLang="zh-C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……</a:t>
                      </a:r>
                      <a:r>
                        <a:rPr kumimoji="0" lang="zh-CN" altLang="en-US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）</a:t>
                      </a:r>
                      <a:endParaRPr kumimoji="0" lang="en-US" altLang="zh-CN" sz="14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9778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05812" y="1594583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微信平台后续运营</a:t>
            </a:r>
            <a:r>
              <a:rPr lang="en-US" altLang="zh-CN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推广的几点思考</a:t>
            </a:r>
            <a:endParaRPr lang="en-US" altLang="zh-CN" sz="3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185886" y="2950942"/>
            <a:ext cx="812865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zh-CN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、想</a:t>
            </a:r>
            <a:r>
              <a:rPr lang="zh-CN" altLang="en-US" sz="2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吸引怎样的</a:t>
            </a:r>
            <a:r>
              <a:rPr lang="zh-CN" altLang="en-US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人关注？</a:t>
            </a:r>
            <a:endParaRPr lang="zh-CN" altLang="en-US" sz="20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en-US" altLang="zh-CN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、这些人关注能产生怎样的价值？</a:t>
            </a:r>
            <a:endParaRPr lang="zh-CN" altLang="en-US" sz="20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en-US" altLang="zh-CN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、怎样的服务能吸引他们持续关注？</a:t>
            </a:r>
            <a:endParaRPr lang="zh-CN" altLang="en-US" sz="20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en-US" altLang="zh-CN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、这些服务是否有可提升、可扩展的空间？</a:t>
            </a:r>
            <a:endParaRPr lang="zh-CN" altLang="en-US" sz="20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</a:pPr>
            <a:r>
              <a:rPr lang="en-US" altLang="zh-CN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、我们需要</a:t>
            </a:r>
            <a:r>
              <a:rPr lang="zh-CN" altLang="en-US" sz="2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他们</a:t>
            </a:r>
            <a:r>
              <a:rPr lang="zh-CN" altLang="en-US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的持续关注</a:t>
            </a:r>
            <a:r>
              <a:rPr lang="zh-CN" altLang="en-US" sz="2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吗</a:t>
            </a:r>
            <a:r>
              <a:rPr lang="zh-CN" altLang="en-US" sz="20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？对我们的价值何在？</a:t>
            </a:r>
            <a:endParaRPr lang="en-US" altLang="zh-CN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3337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9730" y="2670880"/>
            <a:ext cx="596589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4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、工作安排</a:t>
            </a:r>
            <a:endParaRPr lang="zh-CN" altLang="en-US" sz="4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126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555820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近期的工作安排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816964" y="1698820"/>
            <a:ext cx="11375037" cy="4147754"/>
            <a:chOff x="683568" y="1837481"/>
            <a:chExt cx="8561210" cy="3350826"/>
          </a:xfrm>
        </p:grpSpPr>
        <p:sp>
          <p:nvSpPr>
            <p:cNvPr id="82" name="矩形 81"/>
            <p:cNvSpPr/>
            <p:nvPr/>
          </p:nvSpPr>
          <p:spPr>
            <a:xfrm>
              <a:off x="683568" y="1837481"/>
              <a:ext cx="8561210" cy="3350826"/>
            </a:xfrm>
            <a:prstGeom prst="rect">
              <a:avLst/>
            </a:prstGeom>
            <a:pattFill prst="wdUp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  <a:cs typeface="Arial" pitchFamily="34" charset="0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1763267" y="1952207"/>
              <a:ext cx="7269531" cy="3070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确定平台项目首期需实现的功能、确认运营亮点及推广所需支持，细化需求</a:t>
              </a:r>
              <a:endParaRPr lang="en-US" altLang="zh-CN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确定详细的项目实施时间表</a:t>
              </a:r>
              <a:endParaRPr lang="en-US" altLang="zh-CN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申请公众平台权限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（服务号</a:t>
              </a:r>
              <a:r>
                <a:rPr lang="en-US" altLang="zh-CN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+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认证，可与董办对接）</a:t>
              </a:r>
              <a:endParaRPr lang="en-US" altLang="zh-CN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对接供应商了解平台建设等情况，立项、招投标</a:t>
              </a:r>
              <a:endParaRPr lang="en-US" altLang="zh-CN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梳理相关运营工作内容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（人工客服</a:t>
              </a:r>
              <a:r>
                <a:rPr lang="en-US" altLang="zh-CN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+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信息运营</a:t>
              </a:r>
              <a:r>
                <a:rPr lang="en-US" altLang="zh-CN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/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来源</a:t>
              </a:r>
              <a:r>
                <a:rPr lang="en-US" altLang="zh-CN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&lt;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服务产品等</a:t>
              </a:r>
              <a:r>
                <a:rPr lang="en-US" altLang="zh-CN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&gt;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，需与业务部门对接）</a:t>
              </a:r>
            </a:p>
            <a:p>
              <a:pPr marL="342900" indent="-342900" fontAlgn="ctr">
                <a:lnSpc>
                  <a:spcPct val="20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策划相关推广活动</a:t>
              </a:r>
              <a:r>
                <a:rPr lang="zh-CN" altLang="en-US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（活动需要部分产品权限和物料支持）</a:t>
              </a:r>
              <a:endParaRPr lang="en-US" altLang="zh-CN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693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555820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会议讨论提纲</a:t>
            </a:r>
            <a:endParaRPr lang="en-US" altLang="zh-CN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1266590" y="1332831"/>
            <a:ext cx="9658820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200000"/>
              </a:lnSpc>
              <a:spcAft>
                <a:spcPts val="600"/>
              </a:spcAft>
            </a:pPr>
            <a:r>
              <a:rPr lang="en-US" altLang="zh-CN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、确定</a:t>
            </a:r>
            <a:r>
              <a:rPr lang="zh-CN" altLang="en-US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平台组建初期所侧重的功能</a:t>
            </a:r>
            <a:r>
              <a:rPr lang="zh-CN" altLang="en-US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</a:t>
            </a:r>
            <a:endParaRPr lang="en-US" altLang="zh-CN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250000"/>
              </a:lnSpc>
              <a:spcAft>
                <a:spcPts val="600"/>
              </a:spcAft>
            </a:pPr>
            <a:endParaRPr lang="en-US" altLang="zh-CN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300000"/>
              </a:lnSpc>
              <a:spcAft>
                <a:spcPts val="600"/>
              </a:spcAft>
            </a:pPr>
            <a:endParaRPr lang="en-US" altLang="zh-CN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200000"/>
              </a:lnSpc>
              <a:spcAft>
                <a:spcPts val="600"/>
              </a:spcAft>
            </a:pPr>
            <a:endParaRPr lang="en-US" altLang="zh-CN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250000"/>
              </a:lnSpc>
              <a:spcAft>
                <a:spcPts val="600"/>
              </a:spcAft>
            </a:pPr>
            <a:endParaRPr lang="en-US" altLang="zh-CN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有没有需要补充的功能？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有没有初期一定要实现的刚性需求？如泉友利查询、预约开户等</a:t>
            </a:r>
            <a:r>
              <a:rPr lang="en-US" altLang="zh-CN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5323258"/>
              </p:ext>
            </p:extLst>
          </p:nvPr>
        </p:nvGraphicFramePr>
        <p:xfrm>
          <a:off x="2095498" y="2092501"/>
          <a:ext cx="7801430" cy="284063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6028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6028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6028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6028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6028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175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面向群体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基础功能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信息服务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电商服务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SNS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相关服务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7F7F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5170">
                <a:tc rowSpan="5">
                  <a:txBody>
                    <a:bodyPr/>
                    <a:lstStyle/>
                    <a:p>
                      <a:pPr algn="ctr"/>
                      <a:r>
                        <a:rPr lang="zh-CN" altLang="en-US" sz="2000" b="1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全部用户</a:t>
                      </a:r>
                      <a:endParaRPr lang="zh-CN" altLang="en-US" sz="20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用户行为采集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资讯</a:t>
                      </a:r>
                      <a:r>
                        <a:rPr lang="en-US" altLang="zh-CN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关怀类信息</a:t>
                      </a:r>
                      <a:endParaRPr lang="zh-CN" altLang="en-US" sz="1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基于地理位置的预约开户</a:t>
                      </a:r>
                      <a:endParaRPr lang="zh-CN" altLang="en-US" sz="1400" b="1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4517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用户标签</a:t>
                      </a:r>
                      <a:r>
                        <a:rPr lang="en-US" altLang="zh-CN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备注</a:t>
                      </a:r>
                      <a:endParaRPr lang="zh-CN" altLang="en-US" sz="14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通知</a:t>
                      </a:r>
                      <a:r>
                        <a:rPr lang="en-US" altLang="zh-CN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营销类信息</a:t>
                      </a:r>
                      <a:endParaRPr lang="zh-CN" altLang="en-US" sz="1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业务查询</a:t>
                      </a:r>
                      <a:r>
                        <a:rPr lang="en-US" altLang="zh-CN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办理</a:t>
                      </a:r>
                      <a:endParaRPr lang="zh-CN" altLang="en-US" sz="14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信息</a:t>
                      </a:r>
                      <a:r>
                        <a:rPr lang="en-US" altLang="zh-CN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SNS</a:t>
                      </a:r>
                      <a:r>
                        <a:rPr lang="zh-CN" altLang="en-US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分享</a:t>
                      </a:r>
                      <a:endParaRPr lang="zh-CN" altLang="en-US" sz="1400" b="1" kern="1200" dirty="0">
                        <a:solidFill>
                          <a:srgbClr val="FFC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4517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权限</a:t>
                      </a:r>
                      <a:r>
                        <a:rPr lang="en-US" altLang="zh-CN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审核功能</a:t>
                      </a:r>
                      <a:endParaRPr lang="zh-CN" altLang="en-US" sz="1400" b="1" kern="1200" dirty="0">
                        <a:solidFill>
                          <a:srgbClr val="FFC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服务产品推送</a:t>
                      </a:r>
                      <a:endParaRPr lang="zh-CN" altLang="en-US" sz="14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机器人客服</a:t>
                      </a:r>
                      <a:endParaRPr lang="zh-CN" altLang="en-US" sz="14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第三方平台合作</a:t>
                      </a:r>
                      <a:endParaRPr lang="zh-CN" altLang="en-US" sz="1400" b="1" kern="1200" dirty="0">
                        <a:solidFill>
                          <a:srgbClr val="FFC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4517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报表功能</a:t>
                      </a:r>
                      <a:endParaRPr lang="zh-CN" altLang="en-US" sz="1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行情信息推送</a:t>
                      </a:r>
                      <a:endParaRPr lang="zh-CN" altLang="en-US" sz="1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服务产品购买</a:t>
                      </a:r>
                      <a:endParaRPr lang="zh-CN" altLang="en-US" sz="14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邀请好友</a:t>
                      </a:r>
                      <a:endParaRPr lang="zh-CN" altLang="en-US" sz="1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64552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支付体系（积分）</a:t>
                      </a:r>
                      <a:endParaRPr lang="zh-CN" altLang="en-US" sz="14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多渠道信息共享</a:t>
                      </a:r>
                      <a:endParaRPr lang="zh-CN" altLang="en-US" sz="14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4517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20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交易用户</a:t>
                      </a:r>
                      <a:endParaRPr lang="zh-CN" altLang="en-US" sz="20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账号绑定</a:t>
                      </a:r>
                      <a:endParaRPr lang="zh-CN" altLang="en-US" sz="1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账户提醒</a:t>
                      </a:r>
                      <a:endParaRPr lang="zh-CN" altLang="en-US" sz="1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人工客服</a:t>
                      </a:r>
                      <a:endParaRPr lang="zh-CN" altLang="en-US" sz="1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45170"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MOT</a:t>
                      </a:r>
                      <a:endParaRPr lang="zh-CN" altLang="en-US" sz="14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0070C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投顾服务</a:t>
                      </a:r>
                      <a:endParaRPr lang="zh-CN" altLang="en-US" sz="1400" b="1" kern="1200" dirty="0">
                        <a:solidFill>
                          <a:srgbClr val="0070C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4517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信息订阅</a:t>
                      </a:r>
                      <a:r>
                        <a:rPr lang="en-US" altLang="zh-CN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400" b="1" kern="1200" dirty="0" smtClean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配送</a:t>
                      </a:r>
                      <a:endParaRPr lang="zh-CN" altLang="en-US" sz="1400" b="1" kern="1200" dirty="0">
                        <a:solidFill>
                          <a:srgbClr val="FFC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088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555820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会议讨论提纲</a:t>
            </a:r>
            <a:endParaRPr lang="en-US" altLang="zh-CN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1266590" y="1332831"/>
            <a:ext cx="9658820" cy="4878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200000"/>
              </a:lnSpc>
              <a:spcAft>
                <a:spcPts val="600"/>
              </a:spcAft>
            </a:pPr>
            <a:r>
              <a:rPr lang="en-US" altLang="zh-CN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确定初期平台落地</a:t>
            </a:r>
            <a:r>
              <a:rPr lang="zh-CN" altLang="en-US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的运营亮点</a:t>
            </a:r>
            <a:endParaRPr lang="zh-CN" altLang="en-US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250000"/>
              </a:lnSpc>
              <a:spcAft>
                <a:spcPts val="600"/>
              </a:spcAft>
            </a:pPr>
            <a:endParaRPr lang="en-US" altLang="zh-CN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300000"/>
              </a:lnSpc>
              <a:spcAft>
                <a:spcPts val="600"/>
              </a:spcAft>
            </a:pPr>
            <a:endParaRPr lang="en-US" altLang="zh-CN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250000"/>
              </a:lnSpc>
              <a:spcAft>
                <a:spcPts val="600"/>
              </a:spcAft>
            </a:pPr>
            <a:endParaRPr lang="en-US" altLang="zh-CN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想吸引什么样的人？（所有能接受微信的用户？现有服务产品用户？互联网潜在客户？</a:t>
            </a:r>
            <a:r>
              <a:rPr lang="en-US" altLang="zh-CN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有没有其他可行的运营方案可做补充？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运营所需资源如何协调？如何利用平台功能开展推广活动？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font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对功能的开发有怎样的要求？（如功能细节、希望上线的时间</a:t>
            </a:r>
            <a:r>
              <a:rPr lang="en-US" altLang="zh-CN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16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lang="en-US" altLang="zh-CN" sz="1600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749356" y="2384909"/>
            <a:ext cx="4480244" cy="1869591"/>
            <a:chOff x="3467946" y="2448409"/>
            <a:chExt cx="4693288" cy="2355789"/>
          </a:xfrm>
        </p:grpSpPr>
        <p:sp>
          <p:nvSpPr>
            <p:cNvPr id="6" name="圆角矩形 5"/>
            <p:cNvSpPr/>
            <p:nvPr/>
          </p:nvSpPr>
          <p:spPr>
            <a:xfrm>
              <a:off x="4411228" y="2448409"/>
              <a:ext cx="1449370" cy="496918"/>
            </a:xfrm>
            <a:prstGeom prst="roundRect">
              <a:avLst>
                <a:gd name="adj" fmla="val 19043"/>
              </a:avLst>
            </a:prstGeom>
            <a:solidFill>
              <a:schemeClr val="bg2">
                <a:lumMod val="50000"/>
                <a:alpha val="20000"/>
              </a:schemeClr>
            </a:solidFill>
            <a:ln w="127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wrap="none" lIns="0" tIns="0" rIns="0" bIns="0" anchor="ctr" anchorCtr="1"/>
            <a:lstStyle/>
            <a:p>
              <a:pPr algn="ctr"/>
              <a:r>
                <a:rPr lang="zh-CN" altLang="en-US" kern="1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语音播报</a:t>
              </a:r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5437812" y="3532932"/>
              <a:ext cx="1588621" cy="496918"/>
            </a:xfrm>
            <a:prstGeom prst="roundRect">
              <a:avLst>
                <a:gd name="adj" fmla="val 19043"/>
              </a:avLst>
            </a:prstGeom>
            <a:solidFill>
              <a:schemeClr val="bg1">
                <a:lumMod val="75000"/>
                <a:alpha val="26000"/>
              </a:schemeClr>
            </a:solidFill>
            <a:ln w="127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wrap="none" lIns="0" tIns="0" rIns="0" bIns="0" anchor="ctr" anchorCtr="1"/>
            <a:lstStyle/>
            <a:p>
              <a:pPr algn="ctr"/>
              <a:r>
                <a:rPr lang="zh-CN" altLang="en-US" kern="1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泉</a:t>
              </a:r>
              <a:r>
                <a:rPr lang="zh-CN" altLang="en-US" kern="100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秘书</a:t>
              </a:r>
              <a:endParaRPr lang="zh-CN" altLang="en-US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5981437" y="4307280"/>
              <a:ext cx="1449370" cy="496918"/>
            </a:xfrm>
            <a:prstGeom prst="roundRect">
              <a:avLst>
                <a:gd name="adj" fmla="val 19043"/>
              </a:avLst>
            </a:prstGeom>
            <a:solidFill>
              <a:schemeClr val="bg1">
                <a:lumMod val="75000"/>
                <a:alpha val="10000"/>
              </a:schemeClr>
            </a:solidFill>
            <a:ln w="127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wrap="none" lIns="0" tIns="0" rIns="0" bIns="0" anchor="ctr" anchorCtr="1"/>
            <a:lstStyle/>
            <a:p>
              <a:pPr algn="ctr"/>
              <a:r>
                <a:rPr lang="zh-CN" altLang="en-US" kern="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礼券</a:t>
              </a:r>
              <a:r>
                <a:rPr lang="en-US" altLang="zh-CN" kern="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kern="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体验码</a:t>
              </a: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3467946" y="3197998"/>
              <a:ext cx="1651938" cy="496918"/>
            </a:xfrm>
            <a:prstGeom prst="roundRect">
              <a:avLst>
                <a:gd name="adj" fmla="val 19043"/>
              </a:avLst>
            </a:prstGeom>
            <a:solidFill>
              <a:srgbClr val="E5C243">
                <a:lumMod val="50000"/>
                <a:alpha val="10000"/>
              </a:srgbClr>
            </a:solidFill>
            <a:ln w="127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wrap="none" lIns="0" tIns="0" rIns="0" bIns="0" anchor="ctr" anchorCtr="1"/>
            <a:lstStyle/>
            <a:p>
              <a:pPr algn="ctr"/>
              <a:r>
                <a:rPr lang="zh-CN" altLang="en-US" kern="1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个股诊断</a:t>
              </a: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6232122" y="2818695"/>
              <a:ext cx="1929112" cy="496918"/>
            </a:xfrm>
            <a:prstGeom prst="roundRect">
              <a:avLst>
                <a:gd name="adj" fmla="val 19043"/>
              </a:avLst>
            </a:prstGeom>
            <a:solidFill>
              <a:srgbClr val="E5C243">
                <a:lumMod val="50000"/>
                <a:alpha val="10000"/>
              </a:srgbClr>
            </a:solidFill>
            <a:ln w="127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wrap="none" lIns="0" tIns="0" rIns="0" bIns="0" anchor="ctr" anchorCtr="1"/>
            <a:lstStyle/>
            <a:p>
              <a:pPr algn="ctr"/>
              <a:r>
                <a:rPr lang="zh-CN" altLang="en-US" kern="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账户分析</a:t>
              </a: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4040095" y="4136042"/>
              <a:ext cx="1588621" cy="496918"/>
            </a:xfrm>
            <a:prstGeom prst="roundRect">
              <a:avLst>
                <a:gd name="adj" fmla="val 19043"/>
              </a:avLst>
            </a:prstGeom>
            <a:solidFill>
              <a:schemeClr val="bg1">
                <a:lumMod val="85000"/>
                <a:alpha val="42000"/>
              </a:schemeClr>
            </a:solidFill>
            <a:ln w="127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wrap="none" lIns="0" tIns="0" rIns="0" bIns="0" anchor="ctr" anchorCtr="1"/>
            <a:lstStyle/>
            <a:p>
              <a:pPr algn="ctr"/>
              <a:r>
                <a:rPr lang="zh-CN" altLang="en-US" kern="1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行为奖励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117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555820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会议讨论提纲</a:t>
            </a:r>
            <a:endParaRPr lang="en-US" altLang="zh-CN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266590" y="1332831"/>
            <a:ext cx="96588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200000"/>
              </a:lnSpc>
              <a:spcAft>
                <a:spcPts val="600"/>
              </a:spcAft>
            </a:pPr>
            <a:r>
              <a:rPr lang="en-US" altLang="zh-CN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确认后续工作安排的时间点、协调各部门</a:t>
            </a:r>
            <a:r>
              <a:rPr lang="zh-CN" altLang="en-US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资源</a:t>
            </a:r>
            <a:endParaRPr lang="zh-CN" altLang="en-US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146297"/>
              </p:ext>
            </p:extLst>
          </p:nvPr>
        </p:nvGraphicFramePr>
        <p:xfrm>
          <a:off x="304799" y="2111702"/>
          <a:ext cx="11582402" cy="3957771"/>
        </p:xfrm>
        <a:graphic>
          <a:graphicData uri="http://schemas.openxmlformats.org/drawingml/2006/table">
            <a:tbl>
              <a:tblPr/>
              <a:tblGrid>
                <a:gridCol w="17269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004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80485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2656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6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7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8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19"/>
                    </a:ext>
                  </a:extLst>
                </a:gridCol>
                <a:gridCol w="124186">
                  <a:extLst>
                    <a:ext uri="{9D8B030D-6E8A-4147-A177-3AD203B41FA5}">
                      <a16:colId xmlns:a16="http://schemas.microsoft.com/office/drawing/2014/main" xmlns="" val="20020"/>
                    </a:ext>
                  </a:extLst>
                </a:gridCol>
              </a:tblGrid>
              <a:tr h="15275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</a:t>
                      </a:r>
                    </a:p>
                  </a:txBody>
                  <a:tcPr marL="5719" marR="5719" marT="571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主要负责人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九月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十月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十一月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十二月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389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</a:t>
                      </a:r>
                      <a:r>
                        <a:rPr lang="zh-CN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</a:t>
                      </a:r>
                      <a:endParaRPr lang="en-US" altLang="zh-CN" sz="1800" b="1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fontAlgn="ctr"/>
                      <a:r>
                        <a:rPr lang="zh-CN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沟通</a:t>
                      </a:r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确认</a:t>
                      </a:r>
                    </a:p>
                  </a:txBody>
                  <a:tcPr marL="5719" marR="5719" marT="571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平台需求前瞻及平台规划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整合业务需求，评估需求，做分期建设规划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  <a:b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刘哲涛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184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邀相关部门讨论需求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零售业务部、销售交易部、营销推广部、信用交易部</a:t>
                      </a:r>
                      <a:r>
                        <a:rPr lang="zh-CN" altLang="en-US" sz="1050" b="0" i="0" u="none" strike="noStrike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等；达成</a:t>
                      </a: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共识，确认初期关键事项（运营、推广方向等）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974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拟定详细的需求文档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针对讨论结果，细化功能需求，形成需求文档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刘哲涛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974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内部评估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评估开发量等，为招标做准备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刘哲涛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184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供应</a:t>
                      </a:r>
                      <a:r>
                        <a:rPr lang="zh-CN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商</a:t>
                      </a:r>
                      <a:endParaRPr lang="en-US" altLang="zh-CN" sz="1800" b="1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fontAlgn="ctr"/>
                      <a:r>
                        <a:rPr lang="zh-CN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选型</a:t>
                      </a:r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、招标</a:t>
                      </a:r>
                    </a:p>
                  </a:txBody>
                  <a:tcPr marL="5719" marR="5719" marT="571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供应商交流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已交流过的供应商</a:t>
                      </a:r>
                      <a:r>
                        <a:rPr lang="en-US" altLang="zh-CN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</a:t>
                      </a: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思迪、财人汇、融讯、慕尚、博览</a:t>
                      </a:r>
                      <a:r>
                        <a:rPr lang="zh-CN" altLang="en-US" sz="1050" b="0" i="0" u="none" strike="noStrike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财经；待</a:t>
                      </a: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交流：锐志、财道天下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974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招标说明书的撰写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主要依据需求说明书，含预算和课程采购等事项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953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供应商招标选型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确定供应商，并约定上线计划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  <a:b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刘哲涛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9748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项目立项实施</a:t>
                      </a:r>
                    </a:p>
                  </a:txBody>
                  <a:tcPr marL="5719" marR="5719" marT="571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立项申请、审批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阐述微平台的意义、目的，经</a:t>
                      </a:r>
                      <a:r>
                        <a:rPr lang="en-US" altLang="zh-CN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IT</a:t>
                      </a: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治理委员会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974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平台建设实施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功能分期上线，持续跟进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刘哲涛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97489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平台上线</a:t>
                      </a:r>
                    </a:p>
                  </a:txBody>
                  <a:tcPr marL="5719" marR="5719" marT="571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微平台测试、运行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对上线功能点进行前后台测试、用户测试等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刘哲涛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1974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功能上线宣导、公告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发布说明公告，晨会宣布准备；相关人员操作培训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1974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平台持续宣传推广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渠道宣传、物料宣传、二维码宣传与推广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95389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</a:t>
                      </a:r>
                      <a:r>
                        <a:rPr lang="zh-CN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运营维护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服务号申请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数据查询需放开下行接口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  <a:b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刘哲涛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1974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短、彩信转微信工作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短、彩信转微信方案的拟定、落实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2953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微信活动运营方案拟定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10000"/>
                        </a:lnSpc>
                      </a:pP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结合平台建设情况，拟定相关的运营活动</a:t>
                      </a:r>
                      <a:r>
                        <a:rPr lang="zh-CN" altLang="en-US" sz="1050" b="0" i="0" u="none" strike="noStrike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方案；需要</a:t>
                      </a: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争取内部运营资源（</a:t>
                      </a:r>
                      <a:r>
                        <a:rPr lang="en-US" altLang="zh-CN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CC</a:t>
                      </a:r>
                      <a:r>
                        <a:rPr lang="zh-CN" altLang="en-US" sz="1050" b="0" i="0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、渠道、产品权限等）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陈光兴</a:t>
                      </a:r>
                      <a:b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刘哲涛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719" marR="5719" marT="571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615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29724" y="3882537"/>
            <a:ext cx="11752203" cy="0"/>
          </a:xfrm>
          <a:prstGeom prst="line">
            <a:avLst/>
          </a:prstGeom>
          <a:ln w="34925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259345" y="3701074"/>
            <a:ext cx="362926" cy="362926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826776" y="3805579"/>
            <a:ext cx="153916" cy="153916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467391" y="3805579"/>
            <a:ext cx="153916" cy="153916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166184" y="3805579"/>
            <a:ext cx="153916" cy="153916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7227701" y="3805579"/>
            <a:ext cx="153916" cy="153916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1743562" y="3805579"/>
            <a:ext cx="153916" cy="153916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86576" y="2527077"/>
            <a:ext cx="2952470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4000" b="1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微信</a:t>
            </a:r>
            <a:endParaRPr lang="en-US" altLang="zh-CN" sz="4000" b="1" dirty="0" smtClean="0">
              <a:solidFill>
                <a:srgbClr val="C00000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  <a:p>
            <a:pPr algn="just"/>
            <a:r>
              <a:rPr lang="zh-CN" altLang="en-US" sz="2200" b="1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的前世今生</a:t>
            </a:r>
            <a:endParaRPr lang="en-US" altLang="zh-CN" sz="1400" dirty="0">
              <a:solidFill>
                <a:srgbClr val="C00000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14631" y="3776636"/>
            <a:ext cx="252354" cy="199369"/>
            <a:chOff x="1547321" y="4724913"/>
            <a:chExt cx="1484204" cy="1172580"/>
          </a:xfrm>
        </p:grpSpPr>
        <p:sp>
          <p:nvSpPr>
            <p:cNvPr id="41" name="任意多边形 40"/>
            <p:cNvSpPr/>
            <p:nvPr/>
          </p:nvSpPr>
          <p:spPr>
            <a:xfrm rot="20123609" flipH="1">
              <a:off x="1547321" y="4724913"/>
              <a:ext cx="1026823" cy="873898"/>
            </a:xfrm>
            <a:custGeom>
              <a:avLst/>
              <a:gdLst>
                <a:gd name="connsiteX0" fmla="*/ 330098 w 1026823"/>
                <a:gd name="connsiteY0" fmla="*/ 57697 h 873898"/>
                <a:gd name="connsiteX1" fmla="*/ 6180 w 1026823"/>
                <a:gd name="connsiteY1" fmla="*/ 589165 h 873898"/>
                <a:gd name="connsiteX2" fmla="*/ 22358 w 1026823"/>
                <a:gd name="connsiteY2" fmla="*/ 640897 h 873898"/>
                <a:gd name="connsiteX3" fmla="*/ 36969 w 1026823"/>
                <a:gd name="connsiteY3" fmla="*/ 632772 h 873898"/>
                <a:gd name="connsiteX4" fmla="*/ 588820 w 1026823"/>
                <a:gd name="connsiteY4" fmla="*/ 780420 h 873898"/>
                <a:gd name="connsiteX5" fmla="*/ 611394 w 1026823"/>
                <a:gd name="connsiteY5" fmla="*/ 850237 h 873898"/>
                <a:gd name="connsiteX6" fmla="*/ 613135 w 1026823"/>
                <a:gd name="connsiteY6" fmla="*/ 873898 h 873898"/>
                <a:gd name="connsiteX7" fmla="*/ 686797 w 1026823"/>
                <a:gd name="connsiteY7" fmla="*/ 846891 h 873898"/>
                <a:gd name="connsiteX8" fmla="*/ 779102 w 1026823"/>
                <a:gd name="connsiteY8" fmla="*/ 794358 h 873898"/>
                <a:gd name="connsiteX9" fmla="*/ 827710 w 1026823"/>
                <a:gd name="connsiteY9" fmla="*/ 754679 h 873898"/>
                <a:gd name="connsiteX10" fmla="*/ 1026823 w 1026823"/>
                <a:gd name="connsiteY10" fmla="*/ 754680 h 873898"/>
                <a:gd name="connsiteX11" fmla="*/ 924198 w 1026823"/>
                <a:gd name="connsiteY11" fmla="*/ 653130 h 873898"/>
                <a:gd name="connsiteX12" fmla="*/ 971137 w 1026823"/>
                <a:gd name="connsiteY12" fmla="*/ 575129 h 873898"/>
                <a:gd name="connsiteX13" fmla="*/ 984441 w 1026823"/>
                <a:gd name="connsiteY13" fmla="*/ 231410 h 873898"/>
                <a:gd name="connsiteX14" fmla="*/ 330098 w 1026823"/>
                <a:gd name="connsiteY14" fmla="*/ 57697 h 87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6823" h="873898">
                  <a:moveTo>
                    <a:pt x="330098" y="57697"/>
                  </a:moveTo>
                  <a:cubicBezTo>
                    <a:pt x="100074" y="164438"/>
                    <a:pt x="-30706" y="388757"/>
                    <a:pt x="6180" y="589165"/>
                  </a:cubicBezTo>
                  <a:lnTo>
                    <a:pt x="22358" y="640897"/>
                  </a:lnTo>
                  <a:lnTo>
                    <a:pt x="36969" y="632772"/>
                  </a:lnTo>
                  <a:cubicBezTo>
                    <a:pt x="257638" y="533045"/>
                    <a:pt x="504711" y="599149"/>
                    <a:pt x="588820" y="780420"/>
                  </a:cubicBezTo>
                  <a:cubicBezTo>
                    <a:pt x="599334" y="803079"/>
                    <a:pt x="606803" y="826465"/>
                    <a:pt x="611394" y="850237"/>
                  </a:cubicBezTo>
                  <a:lnTo>
                    <a:pt x="613135" y="873898"/>
                  </a:lnTo>
                  <a:lnTo>
                    <a:pt x="686797" y="846891"/>
                  </a:lnTo>
                  <a:cubicBezTo>
                    <a:pt x="719657" y="831643"/>
                    <a:pt x="750492" y="813994"/>
                    <a:pt x="779102" y="794358"/>
                  </a:cubicBezTo>
                  <a:lnTo>
                    <a:pt x="827710" y="754679"/>
                  </a:lnTo>
                  <a:lnTo>
                    <a:pt x="1026823" y="754680"/>
                  </a:lnTo>
                  <a:lnTo>
                    <a:pt x="924198" y="653130"/>
                  </a:lnTo>
                  <a:lnTo>
                    <a:pt x="971137" y="575129"/>
                  </a:lnTo>
                  <a:cubicBezTo>
                    <a:pt x="1025001" y="463748"/>
                    <a:pt x="1033691" y="340375"/>
                    <a:pt x="984441" y="231410"/>
                  </a:cubicBezTo>
                  <a:cubicBezTo>
                    <a:pt x="885942" y="13480"/>
                    <a:pt x="592981" y="-64294"/>
                    <a:pt x="330098" y="576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/>
            </a:p>
          </p:txBody>
        </p:sp>
        <p:sp>
          <p:nvSpPr>
            <p:cNvPr id="42" name="椭圆 41"/>
            <p:cNvSpPr/>
            <p:nvPr/>
          </p:nvSpPr>
          <p:spPr>
            <a:xfrm flipH="1">
              <a:off x="2152799" y="4969853"/>
              <a:ext cx="156999" cy="15908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43" name="椭圆 42"/>
            <p:cNvSpPr/>
            <p:nvPr/>
          </p:nvSpPr>
          <p:spPr>
            <a:xfrm flipH="1">
              <a:off x="1874687" y="4968239"/>
              <a:ext cx="156999" cy="15908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44" name="任意多边形 43"/>
            <p:cNvSpPr/>
            <p:nvPr/>
          </p:nvSpPr>
          <p:spPr>
            <a:xfrm rot="1476391">
              <a:off x="2173536" y="5141642"/>
              <a:ext cx="857989" cy="755851"/>
            </a:xfrm>
            <a:custGeom>
              <a:avLst/>
              <a:gdLst>
                <a:gd name="connsiteX0" fmla="*/ 240654 w 748594"/>
                <a:gd name="connsiteY0" fmla="*/ 41512 h 650846"/>
                <a:gd name="connsiteX1" fmla="*/ 717696 w 748594"/>
                <a:gd name="connsiteY1" fmla="*/ 166498 h 650846"/>
                <a:gd name="connsiteX2" fmla="*/ 707997 w 748594"/>
                <a:gd name="connsiteY2" fmla="*/ 413802 h 650846"/>
                <a:gd name="connsiteX3" fmla="*/ 673776 w 748594"/>
                <a:gd name="connsiteY3" fmla="*/ 469924 h 650846"/>
                <a:gd name="connsiteX4" fmla="*/ 748594 w 748594"/>
                <a:gd name="connsiteY4" fmla="*/ 542988 h 650846"/>
                <a:gd name="connsiteX5" fmla="*/ 603433 w 748594"/>
                <a:gd name="connsiteY5" fmla="*/ 542988 h 650846"/>
                <a:gd name="connsiteX6" fmla="*/ 567996 w 748594"/>
                <a:gd name="connsiteY6" fmla="*/ 571537 h 650846"/>
                <a:gd name="connsiteX7" fmla="*/ 500702 w 748594"/>
                <a:gd name="connsiteY7" fmla="*/ 609334 h 650846"/>
                <a:gd name="connsiteX8" fmla="*/ 23659 w 748594"/>
                <a:gd name="connsiteY8" fmla="*/ 484348 h 650846"/>
                <a:gd name="connsiteX9" fmla="*/ 240654 w 748594"/>
                <a:gd name="connsiteY9" fmla="*/ 41512 h 65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8594" h="650846">
                  <a:moveTo>
                    <a:pt x="240654" y="41512"/>
                  </a:moveTo>
                  <a:cubicBezTo>
                    <a:pt x="432306" y="-46260"/>
                    <a:pt x="645886" y="9698"/>
                    <a:pt x="717696" y="166498"/>
                  </a:cubicBezTo>
                  <a:cubicBezTo>
                    <a:pt x="753601" y="244898"/>
                    <a:pt x="747266" y="333664"/>
                    <a:pt x="707997" y="413802"/>
                  </a:cubicBezTo>
                  <a:lnTo>
                    <a:pt x="673776" y="469924"/>
                  </a:lnTo>
                  <a:lnTo>
                    <a:pt x="748594" y="542988"/>
                  </a:lnTo>
                  <a:lnTo>
                    <a:pt x="603433" y="542988"/>
                  </a:lnTo>
                  <a:lnTo>
                    <a:pt x="567996" y="571537"/>
                  </a:lnTo>
                  <a:cubicBezTo>
                    <a:pt x="547138" y="585665"/>
                    <a:pt x="524658" y="598363"/>
                    <a:pt x="500702" y="609334"/>
                  </a:cubicBezTo>
                  <a:cubicBezTo>
                    <a:pt x="309049" y="697106"/>
                    <a:pt x="95470" y="641148"/>
                    <a:pt x="23659" y="484348"/>
                  </a:cubicBezTo>
                  <a:cubicBezTo>
                    <a:pt x="-48151" y="327548"/>
                    <a:pt x="49001" y="129283"/>
                    <a:pt x="240654" y="41512"/>
                  </a:cubicBezTo>
                  <a:close/>
                </a:path>
              </a:pathLst>
            </a:custGeom>
            <a:solidFill>
              <a:srgbClr val="FD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45" name="椭圆 44"/>
            <p:cNvSpPr/>
            <p:nvPr/>
          </p:nvSpPr>
          <p:spPr>
            <a:xfrm>
              <a:off x="2420734" y="5335360"/>
              <a:ext cx="131184" cy="132924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46" name="椭圆 45"/>
            <p:cNvSpPr/>
            <p:nvPr/>
          </p:nvSpPr>
          <p:spPr>
            <a:xfrm>
              <a:off x="2653118" y="5334012"/>
              <a:ext cx="131184" cy="132924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1811586" y="1419225"/>
            <a:ext cx="1800174" cy="2221760"/>
            <a:chOff x="1971240" y="1152525"/>
            <a:chExt cx="1800174" cy="2221760"/>
          </a:xfrm>
        </p:grpSpPr>
        <p:grpSp>
          <p:nvGrpSpPr>
            <p:cNvPr id="50" name="组合 49"/>
            <p:cNvGrpSpPr/>
            <p:nvPr/>
          </p:nvGrpSpPr>
          <p:grpSpPr>
            <a:xfrm>
              <a:off x="1971240" y="1152525"/>
              <a:ext cx="1800174" cy="2221760"/>
              <a:chOff x="2674496" y="1152525"/>
              <a:chExt cx="1800174" cy="2221760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2674914" y="1152525"/>
                <a:ext cx="1593896" cy="2212077"/>
                <a:chOff x="2305050" y="1152525"/>
                <a:chExt cx="2333625" cy="2212077"/>
              </a:xfrm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14" name="圆角矩形 13"/>
                <p:cNvSpPr/>
                <p:nvPr/>
              </p:nvSpPr>
              <p:spPr>
                <a:xfrm>
                  <a:off x="2305050" y="1152525"/>
                  <a:ext cx="2333625" cy="1851026"/>
                </a:xfrm>
                <a:prstGeom prst="roundRect">
                  <a:avLst>
                    <a:gd name="adj" fmla="val 2710"/>
                  </a:avLst>
                </a:prstGeom>
                <a:gradFill rotWithShape="1">
                  <a:gsLst>
                    <a:gs pos="0">
                      <a:schemeClr val="bg2">
                        <a:gamma/>
                        <a:tint val="0"/>
                        <a:invGamma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n w="12700" algn="ctr">
                  <a:solidFill>
                    <a:schemeClr val="bg1">
                      <a:lumMod val="85000"/>
                    </a:schemeClr>
                  </a:solidFill>
                  <a:round/>
                  <a:headEnd/>
                  <a:tailEnd/>
                </a:ln>
                <a:effectLst/>
              </p:spPr>
              <p:txBody>
                <a:bodyPr wrap="none" lIns="0" tIns="0" anchor="ctr"/>
                <a:lstStyle/>
                <a:p>
                  <a:pPr>
                    <a:spcBef>
                      <a:spcPts val="300"/>
                    </a:spcBef>
                  </a:pPr>
                  <a:endParaRPr lang="zh-CN" altLang="en-US" sz="1400" b="1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5" name="任意多边形 14"/>
                <p:cNvSpPr/>
                <p:nvPr/>
              </p:nvSpPr>
              <p:spPr>
                <a:xfrm>
                  <a:off x="2305050" y="2907450"/>
                  <a:ext cx="2333625" cy="457152"/>
                </a:xfrm>
                <a:custGeom>
                  <a:avLst/>
                  <a:gdLst>
                    <a:gd name="connsiteX0" fmla="*/ 0 w 2333625"/>
                    <a:gd name="connsiteY0" fmla="*/ 0 h 490434"/>
                    <a:gd name="connsiteX1" fmla="*/ 2333625 w 2333625"/>
                    <a:gd name="connsiteY1" fmla="*/ 0 h 490434"/>
                    <a:gd name="connsiteX2" fmla="*/ 2333625 w 2333625"/>
                    <a:gd name="connsiteY2" fmla="*/ 383381 h 490434"/>
                    <a:gd name="connsiteX3" fmla="*/ 1080743 w 2333625"/>
                    <a:gd name="connsiteY3" fmla="*/ 383381 h 490434"/>
                    <a:gd name="connsiteX4" fmla="*/ 337815 w 2333625"/>
                    <a:gd name="connsiteY4" fmla="*/ 490434 h 490434"/>
                    <a:gd name="connsiteX5" fmla="*/ 477088 w 2333625"/>
                    <a:gd name="connsiteY5" fmla="*/ 383381 h 490434"/>
                    <a:gd name="connsiteX6" fmla="*/ 0 w 2333625"/>
                    <a:gd name="connsiteY6" fmla="*/ 383381 h 490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33625" h="490434">
                      <a:moveTo>
                        <a:pt x="0" y="0"/>
                      </a:moveTo>
                      <a:lnTo>
                        <a:pt x="2333625" y="0"/>
                      </a:lnTo>
                      <a:lnTo>
                        <a:pt x="2333625" y="383381"/>
                      </a:lnTo>
                      <a:lnTo>
                        <a:pt x="1080743" y="383381"/>
                      </a:lnTo>
                      <a:lnTo>
                        <a:pt x="337815" y="490434"/>
                      </a:lnTo>
                      <a:lnTo>
                        <a:pt x="477088" y="383381"/>
                      </a:lnTo>
                      <a:lnTo>
                        <a:pt x="0" y="383381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E20000"/>
                    </a:gs>
                    <a:gs pos="100000">
                      <a:srgbClr val="CC0000"/>
                    </a:gs>
                  </a:gsLst>
                  <a:lin ang="5400000" scaled="1"/>
                </a:gradFill>
                <a:ln w="57150" algn="ctr">
                  <a:noFill/>
                  <a:round/>
                  <a:headEnd/>
                  <a:tailEnd/>
                </a:ln>
                <a:effectLst/>
              </p:spPr>
              <p:txBody>
                <a:bodyPr wrap="square" tIns="36000" anchor="ctr">
                  <a:noAutofit/>
                </a:bodyPr>
                <a:lstStyle/>
                <a:p>
                  <a:pPr indent="88900"/>
                  <a:endParaRPr lang="zh-CN" altLang="en-US" b="1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5" name="矩形 34"/>
              <p:cNvSpPr/>
              <p:nvPr/>
            </p:nvSpPr>
            <p:spPr>
              <a:xfrm>
                <a:off x="2674496" y="2787744"/>
                <a:ext cx="1592100" cy="58654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>
                    <a:solidFill>
                      <a:schemeClr val="bg1"/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2011/01/21</a:t>
                </a:r>
                <a:endParaRPr lang="zh-CN" altLang="en-US" sz="1200" dirty="0" smtClean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882570" y="1206001"/>
                <a:ext cx="1592100" cy="167347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短信</a:t>
                </a:r>
                <a:endParaRPr lang="en-US" altLang="zh-CN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图片</a:t>
                </a:r>
                <a:endParaRPr lang="en-US" altLang="zh-CN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邮箱</a:t>
                </a:r>
                <a:endPara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2179314" y="2338173"/>
              <a:ext cx="343340" cy="343341"/>
              <a:chOff x="4180838" y="4972624"/>
              <a:chExt cx="501030" cy="501032"/>
            </a:xfrm>
          </p:grpSpPr>
          <p:sp>
            <p:nvSpPr>
              <p:cNvPr id="54" name="椭圆 53"/>
              <p:cNvSpPr/>
              <p:nvPr/>
            </p:nvSpPr>
            <p:spPr>
              <a:xfrm>
                <a:off x="4180838" y="4972624"/>
                <a:ext cx="501030" cy="50103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圆角矩形 55"/>
              <p:cNvSpPr/>
              <p:nvPr/>
            </p:nvSpPr>
            <p:spPr>
              <a:xfrm>
                <a:off x="4245689" y="5126558"/>
                <a:ext cx="347312" cy="193162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57" name="等腰三角形 56"/>
              <p:cNvSpPr/>
              <p:nvPr/>
            </p:nvSpPr>
            <p:spPr>
              <a:xfrm flipV="1">
                <a:off x="4277062" y="5130847"/>
                <a:ext cx="284565" cy="69635"/>
              </a:xfrm>
              <a:prstGeom prst="triangle">
                <a:avLst/>
              </a:prstGeom>
              <a:solidFill>
                <a:schemeClr val="bg1"/>
              </a:solidFill>
              <a:ln w="6350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  <p:grpSp>
          <p:nvGrpSpPr>
            <p:cNvPr id="69" name="组合 68"/>
            <p:cNvGrpSpPr/>
            <p:nvPr/>
          </p:nvGrpSpPr>
          <p:grpSpPr>
            <a:xfrm>
              <a:off x="2179314" y="1431576"/>
              <a:ext cx="343340" cy="343341"/>
              <a:chOff x="2573655" y="1327597"/>
              <a:chExt cx="343340" cy="343341"/>
            </a:xfrm>
          </p:grpSpPr>
          <p:sp>
            <p:nvSpPr>
              <p:cNvPr id="55" name="椭圆 54"/>
              <p:cNvSpPr/>
              <p:nvPr/>
            </p:nvSpPr>
            <p:spPr>
              <a:xfrm>
                <a:off x="2573655" y="1327597"/>
                <a:ext cx="343340" cy="34334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任意多边形 57"/>
              <p:cNvSpPr/>
              <p:nvPr/>
            </p:nvSpPr>
            <p:spPr>
              <a:xfrm rot="1476391">
                <a:off x="2628534" y="1397728"/>
                <a:ext cx="233579" cy="203080"/>
              </a:xfrm>
              <a:custGeom>
                <a:avLst/>
                <a:gdLst>
                  <a:gd name="connsiteX0" fmla="*/ 240654 w 748594"/>
                  <a:gd name="connsiteY0" fmla="*/ 41512 h 650846"/>
                  <a:gd name="connsiteX1" fmla="*/ 717696 w 748594"/>
                  <a:gd name="connsiteY1" fmla="*/ 166498 h 650846"/>
                  <a:gd name="connsiteX2" fmla="*/ 707997 w 748594"/>
                  <a:gd name="connsiteY2" fmla="*/ 413802 h 650846"/>
                  <a:gd name="connsiteX3" fmla="*/ 673776 w 748594"/>
                  <a:gd name="connsiteY3" fmla="*/ 469924 h 650846"/>
                  <a:gd name="connsiteX4" fmla="*/ 748594 w 748594"/>
                  <a:gd name="connsiteY4" fmla="*/ 542988 h 650846"/>
                  <a:gd name="connsiteX5" fmla="*/ 603433 w 748594"/>
                  <a:gd name="connsiteY5" fmla="*/ 542988 h 650846"/>
                  <a:gd name="connsiteX6" fmla="*/ 567996 w 748594"/>
                  <a:gd name="connsiteY6" fmla="*/ 571537 h 650846"/>
                  <a:gd name="connsiteX7" fmla="*/ 500702 w 748594"/>
                  <a:gd name="connsiteY7" fmla="*/ 609334 h 650846"/>
                  <a:gd name="connsiteX8" fmla="*/ 23659 w 748594"/>
                  <a:gd name="connsiteY8" fmla="*/ 484348 h 650846"/>
                  <a:gd name="connsiteX9" fmla="*/ 240654 w 748594"/>
                  <a:gd name="connsiteY9" fmla="*/ 41512 h 65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594" h="650846">
                    <a:moveTo>
                      <a:pt x="240654" y="41512"/>
                    </a:moveTo>
                    <a:cubicBezTo>
                      <a:pt x="432306" y="-46260"/>
                      <a:pt x="645886" y="9698"/>
                      <a:pt x="717696" y="166498"/>
                    </a:cubicBezTo>
                    <a:cubicBezTo>
                      <a:pt x="753601" y="244898"/>
                      <a:pt x="747266" y="333664"/>
                      <a:pt x="707997" y="413802"/>
                    </a:cubicBezTo>
                    <a:lnTo>
                      <a:pt x="673776" y="469924"/>
                    </a:lnTo>
                    <a:lnTo>
                      <a:pt x="748594" y="542988"/>
                    </a:lnTo>
                    <a:lnTo>
                      <a:pt x="603433" y="542988"/>
                    </a:lnTo>
                    <a:lnTo>
                      <a:pt x="567996" y="571537"/>
                    </a:lnTo>
                    <a:cubicBezTo>
                      <a:pt x="547138" y="585665"/>
                      <a:pt x="524658" y="598363"/>
                      <a:pt x="500702" y="609334"/>
                    </a:cubicBezTo>
                    <a:cubicBezTo>
                      <a:pt x="309049" y="697106"/>
                      <a:pt x="95470" y="641148"/>
                      <a:pt x="23659" y="484348"/>
                    </a:cubicBezTo>
                    <a:cubicBezTo>
                      <a:pt x="-48151" y="327548"/>
                      <a:pt x="49001" y="129283"/>
                      <a:pt x="240654" y="4151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2695832" y="1449775"/>
                <a:ext cx="35713" cy="35713"/>
              </a:xfrm>
              <a:prstGeom prst="ellipse">
                <a:avLst/>
              </a:pr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2759096" y="1449413"/>
                <a:ext cx="35713" cy="35713"/>
              </a:xfrm>
              <a:prstGeom prst="ellipse">
                <a:avLst/>
              </a:pr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  <p:grpSp>
          <p:nvGrpSpPr>
            <p:cNvPr id="70" name="组合 69"/>
            <p:cNvGrpSpPr/>
            <p:nvPr/>
          </p:nvGrpSpPr>
          <p:grpSpPr>
            <a:xfrm>
              <a:off x="2179314" y="1884874"/>
              <a:ext cx="343340" cy="343341"/>
              <a:chOff x="2573655" y="1899040"/>
              <a:chExt cx="343340" cy="343341"/>
            </a:xfrm>
          </p:grpSpPr>
          <p:sp>
            <p:nvSpPr>
              <p:cNvPr id="65" name="椭圆 64"/>
              <p:cNvSpPr/>
              <p:nvPr/>
            </p:nvSpPr>
            <p:spPr>
              <a:xfrm>
                <a:off x="2573655" y="1899040"/>
                <a:ext cx="343340" cy="34334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剪去单角的矩形 65"/>
              <p:cNvSpPr/>
              <p:nvPr/>
            </p:nvSpPr>
            <p:spPr>
              <a:xfrm>
                <a:off x="2648248" y="1950929"/>
                <a:ext cx="197641" cy="227738"/>
              </a:xfrm>
              <a:prstGeom prst="snip1Rect">
                <a:avLst>
                  <a:gd name="adj" fmla="val 23093"/>
                </a:avLst>
              </a:prstGeom>
              <a:solidFill>
                <a:schemeClr val="bg1"/>
              </a:solidFill>
              <a:ln w="952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2674505" y="2003587"/>
                <a:ext cx="141635" cy="15103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46" name="组合 245"/>
          <p:cNvGrpSpPr/>
          <p:nvPr/>
        </p:nvGrpSpPr>
        <p:grpSpPr>
          <a:xfrm>
            <a:off x="3081252" y="1419225"/>
            <a:ext cx="2330993" cy="2221760"/>
            <a:chOff x="3317241" y="1152525"/>
            <a:chExt cx="2330993" cy="2221760"/>
          </a:xfrm>
        </p:grpSpPr>
        <p:grpSp>
          <p:nvGrpSpPr>
            <p:cNvPr id="51" name="组合 50"/>
            <p:cNvGrpSpPr/>
            <p:nvPr/>
          </p:nvGrpSpPr>
          <p:grpSpPr>
            <a:xfrm>
              <a:off x="3317241" y="1152525"/>
              <a:ext cx="2330993" cy="2221760"/>
              <a:chOff x="5795785" y="1152525"/>
              <a:chExt cx="2330993" cy="2221760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6154714" y="1152525"/>
                <a:ext cx="1593896" cy="2212077"/>
                <a:chOff x="2305050" y="1152525"/>
                <a:chExt cx="2333625" cy="2212077"/>
              </a:xfrm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17" name="圆角矩形 16"/>
                <p:cNvSpPr/>
                <p:nvPr/>
              </p:nvSpPr>
              <p:spPr>
                <a:xfrm>
                  <a:off x="2305050" y="1152525"/>
                  <a:ext cx="2333625" cy="1851026"/>
                </a:xfrm>
                <a:prstGeom prst="roundRect">
                  <a:avLst>
                    <a:gd name="adj" fmla="val 2710"/>
                  </a:avLst>
                </a:prstGeom>
                <a:gradFill rotWithShape="1">
                  <a:gsLst>
                    <a:gs pos="0">
                      <a:schemeClr val="bg2">
                        <a:gamma/>
                        <a:tint val="0"/>
                        <a:invGamma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n w="12700" algn="ctr">
                  <a:solidFill>
                    <a:schemeClr val="bg1">
                      <a:lumMod val="85000"/>
                    </a:schemeClr>
                  </a:solidFill>
                  <a:round/>
                  <a:headEnd/>
                  <a:tailEnd/>
                </a:ln>
                <a:effectLst/>
              </p:spPr>
              <p:txBody>
                <a:bodyPr wrap="none" lIns="0" tIns="0" anchor="ctr"/>
                <a:lstStyle/>
                <a:p>
                  <a:pPr>
                    <a:spcBef>
                      <a:spcPts val="300"/>
                    </a:spcBef>
                  </a:pPr>
                  <a:endParaRPr lang="zh-CN" altLang="en-US" sz="1400" b="1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8" name="任意多边形 17"/>
                <p:cNvSpPr/>
                <p:nvPr/>
              </p:nvSpPr>
              <p:spPr>
                <a:xfrm>
                  <a:off x="2305050" y="2907450"/>
                  <a:ext cx="2333625" cy="457152"/>
                </a:xfrm>
                <a:custGeom>
                  <a:avLst/>
                  <a:gdLst>
                    <a:gd name="connsiteX0" fmla="*/ 0 w 2333625"/>
                    <a:gd name="connsiteY0" fmla="*/ 0 h 490434"/>
                    <a:gd name="connsiteX1" fmla="*/ 2333625 w 2333625"/>
                    <a:gd name="connsiteY1" fmla="*/ 0 h 490434"/>
                    <a:gd name="connsiteX2" fmla="*/ 2333625 w 2333625"/>
                    <a:gd name="connsiteY2" fmla="*/ 383381 h 490434"/>
                    <a:gd name="connsiteX3" fmla="*/ 1080743 w 2333625"/>
                    <a:gd name="connsiteY3" fmla="*/ 383381 h 490434"/>
                    <a:gd name="connsiteX4" fmla="*/ 337815 w 2333625"/>
                    <a:gd name="connsiteY4" fmla="*/ 490434 h 490434"/>
                    <a:gd name="connsiteX5" fmla="*/ 477088 w 2333625"/>
                    <a:gd name="connsiteY5" fmla="*/ 383381 h 490434"/>
                    <a:gd name="connsiteX6" fmla="*/ 0 w 2333625"/>
                    <a:gd name="connsiteY6" fmla="*/ 383381 h 490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33625" h="490434">
                      <a:moveTo>
                        <a:pt x="0" y="0"/>
                      </a:moveTo>
                      <a:lnTo>
                        <a:pt x="2333625" y="0"/>
                      </a:lnTo>
                      <a:lnTo>
                        <a:pt x="2333625" y="383381"/>
                      </a:lnTo>
                      <a:lnTo>
                        <a:pt x="1080743" y="383381"/>
                      </a:lnTo>
                      <a:lnTo>
                        <a:pt x="337815" y="490434"/>
                      </a:lnTo>
                      <a:lnTo>
                        <a:pt x="477088" y="383381"/>
                      </a:lnTo>
                      <a:lnTo>
                        <a:pt x="0" y="383381"/>
                      </a:lnTo>
                      <a:close/>
                    </a:path>
                  </a:pathLst>
                </a:custGeom>
                <a:gradFill rotWithShape="1">
                  <a:gsLst>
                    <a:gs pos="100000">
                      <a:schemeClr val="tx1">
                        <a:lumMod val="50000"/>
                        <a:lumOff val="50000"/>
                      </a:schemeClr>
                    </a:gs>
                    <a:gs pos="0">
                      <a:schemeClr val="bg1">
                        <a:lumMod val="73000"/>
                      </a:schemeClr>
                    </a:gs>
                  </a:gsLst>
                  <a:lin ang="5400000" scaled="1"/>
                </a:gradFill>
                <a:ln w="57150" algn="ctr">
                  <a:noFill/>
                  <a:round/>
                  <a:headEnd/>
                  <a:tailEnd/>
                </a:ln>
                <a:effectLst/>
              </p:spPr>
              <p:txBody>
                <a:bodyPr wrap="square" tIns="36000" anchor="ctr">
                  <a:noAutofit/>
                </a:bodyPr>
                <a:lstStyle/>
                <a:p>
                  <a:pPr indent="88900"/>
                  <a:endParaRPr lang="zh-CN" altLang="en-US" b="1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6" name="矩形 35"/>
              <p:cNvSpPr/>
              <p:nvPr/>
            </p:nvSpPr>
            <p:spPr>
              <a:xfrm>
                <a:off x="5795785" y="2787744"/>
                <a:ext cx="2330993" cy="58654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>
                    <a:solidFill>
                      <a:schemeClr val="bg1"/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05/10</a:t>
                </a:r>
                <a:endParaRPr lang="zh-CN" altLang="en-US" sz="1200" dirty="0" smtClean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</p:txBody>
          </p:sp>
        </p:grpSp>
        <p:grpSp>
          <p:nvGrpSpPr>
            <p:cNvPr id="72" name="组合 71"/>
            <p:cNvGrpSpPr/>
            <p:nvPr/>
          </p:nvGrpSpPr>
          <p:grpSpPr>
            <a:xfrm>
              <a:off x="3768506" y="1662138"/>
              <a:ext cx="343340" cy="343341"/>
              <a:chOff x="2573655" y="1327597"/>
              <a:chExt cx="343340" cy="343341"/>
            </a:xfrm>
          </p:grpSpPr>
          <p:sp>
            <p:nvSpPr>
              <p:cNvPr id="73" name="椭圆 72"/>
              <p:cNvSpPr/>
              <p:nvPr/>
            </p:nvSpPr>
            <p:spPr>
              <a:xfrm>
                <a:off x="2573655" y="1327597"/>
                <a:ext cx="343340" cy="343341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2695832" y="1449775"/>
                <a:ext cx="35713" cy="35713"/>
              </a:xfrm>
              <a:prstGeom prst="ellipse">
                <a:avLst/>
              </a:pr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2759096" y="1449413"/>
                <a:ext cx="35713" cy="35713"/>
              </a:xfrm>
              <a:prstGeom prst="ellipse">
                <a:avLst/>
              </a:pr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  <p:sp>
          <p:nvSpPr>
            <p:cNvPr id="77" name="圆角矩形 76"/>
            <p:cNvSpPr/>
            <p:nvPr/>
          </p:nvSpPr>
          <p:spPr>
            <a:xfrm>
              <a:off x="3898069" y="1708254"/>
              <a:ext cx="84204" cy="187112"/>
            </a:xfrm>
            <a:prstGeom prst="roundRect">
              <a:avLst>
                <a:gd name="adj" fmla="val 430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877909" y="1805388"/>
              <a:ext cx="119763" cy="104614"/>
            </a:xfrm>
            <a:custGeom>
              <a:avLst/>
              <a:gdLst>
                <a:gd name="connsiteX0" fmla="*/ 0 w 108875"/>
                <a:gd name="connsiteY0" fmla="*/ 39100 h 146025"/>
                <a:gd name="connsiteX1" fmla="*/ 39100 w 108875"/>
                <a:gd name="connsiteY1" fmla="*/ 0 h 146025"/>
                <a:gd name="connsiteX2" fmla="*/ 69775 w 108875"/>
                <a:gd name="connsiteY2" fmla="*/ 0 h 146025"/>
                <a:gd name="connsiteX3" fmla="*/ 108875 w 108875"/>
                <a:gd name="connsiteY3" fmla="*/ 39100 h 146025"/>
                <a:gd name="connsiteX4" fmla="*/ 108875 w 108875"/>
                <a:gd name="connsiteY4" fmla="*/ 106925 h 146025"/>
                <a:gd name="connsiteX5" fmla="*/ 69775 w 108875"/>
                <a:gd name="connsiteY5" fmla="*/ 146025 h 146025"/>
                <a:gd name="connsiteX6" fmla="*/ 39100 w 108875"/>
                <a:gd name="connsiteY6" fmla="*/ 146025 h 146025"/>
                <a:gd name="connsiteX7" fmla="*/ 0 w 108875"/>
                <a:gd name="connsiteY7" fmla="*/ 106925 h 146025"/>
                <a:gd name="connsiteX8" fmla="*/ 0 w 108875"/>
                <a:gd name="connsiteY8" fmla="*/ 39100 h 146025"/>
                <a:gd name="connsiteX0" fmla="*/ 0 w 108875"/>
                <a:gd name="connsiteY0" fmla="*/ 39100 h 146025"/>
                <a:gd name="connsiteX1" fmla="*/ 69775 w 108875"/>
                <a:gd name="connsiteY1" fmla="*/ 0 h 146025"/>
                <a:gd name="connsiteX2" fmla="*/ 108875 w 108875"/>
                <a:gd name="connsiteY2" fmla="*/ 39100 h 146025"/>
                <a:gd name="connsiteX3" fmla="*/ 108875 w 108875"/>
                <a:gd name="connsiteY3" fmla="*/ 106925 h 146025"/>
                <a:gd name="connsiteX4" fmla="*/ 69775 w 108875"/>
                <a:gd name="connsiteY4" fmla="*/ 146025 h 146025"/>
                <a:gd name="connsiteX5" fmla="*/ 39100 w 108875"/>
                <a:gd name="connsiteY5" fmla="*/ 146025 h 146025"/>
                <a:gd name="connsiteX6" fmla="*/ 0 w 108875"/>
                <a:gd name="connsiteY6" fmla="*/ 106925 h 146025"/>
                <a:gd name="connsiteX7" fmla="*/ 0 w 108875"/>
                <a:gd name="connsiteY7" fmla="*/ 39100 h 146025"/>
                <a:gd name="connsiteX0" fmla="*/ 0 w 108875"/>
                <a:gd name="connsiteY0" fmla="*/ 8478 h 115403"/>
                <a:gd name="connsiteX1" fmla="*/ 108875 w 108875"/>
                <a:gd name="connsiteY1" fmla="*/ 8478 h 115403"/>
                <a:gd name="connsiteX2" fmla="*/ 108875 w 108875"/>
                <a:gd name="connsiteY2" fmla="*/ 76303 h 115403"/>
                <a:gd name="connsiteX3" fmla="*/ 69775 w 108875"/>
                <a:gd name="connsiteY3" fmla="*/ 115403 h 115403"/>
                <a:gd name="connsiteX4" fmla="*/ 39100 w 108875"/>
                <a:gd name="connsiteY4" fmla="*/ 115403 h 115403"/>
                <a:gd name="connsiteX5" fmla="*/ 0 w 108875"/>
                <a:gd name="connsiteY5" fmla="*/ 76303 h 115403"/>
                <a:gd name="connsiteX6" fmla="*/ 0 w 108875"/>
                <a:gd name="connsiteY6" fmla="*/ 8478 h 115403"/>
                <a:gd name="connsiteX0" fmla="*/ 108875 w 200315"/>
                <a:gd name="connsiteY0" fmla="*/ 4930 h 111855"/>
                <a:gd name="connsiteX1" fmla="*/ 108875 w 200315"/>
                <a:gd name="connsiteY1" fmla="*/ 72755 h 111855"/>
                <a:gd name="connsiteX2" fmla="*/ 69775 w 200315"/>
                <a:gd name="connsiteY2" fmla="*/ 111855 h 111855"/>
                <a:gd name="connsiteX3" fmla="*/ 39100 w 200315"/>
                <a:gd name="connsiteY3" fmla="*/ 111855 h 111855"/>
                <a:gd name="connsiteX4" fmla="*/ 0 w 200315"/>
                <a:gd name="connsiteY4" fmla="*/ 72755 h 111855"/>
                <a:gd name="connsiteX5" fmla="*/ 0 w 200315"/>
                <a:gd name="connsiteY5" fmla="*/ 4930 h 111855"/>
                <a:gd name="connsiteX6" fmla="*/ 200315 w 200315"/>
                <a:gd name="connsiteY6" fmla="*/ 96370 h 111855"/>
                <a:gd name="connsiteX0" fmla="*/ 108875 w 108875"/>
                <a:gd name="connsiteY0" fmla="*/ 0 h 106925"/>
                <a:gd name="connsiteX1" fmla="*/ 108875 w 108875"/>
                <a:gd name="connsiteY1" fmla="*/ 67825 h 106925"/>
                <a:gd name="connsiteX2" fmla="*/ 69775 w 108875"/>
                <a:gd name="connsiteY2" fmla="*/ 106925 h 106925"/>
                <a:gd name="connsiteX3" fmla="*/ 39100 w 108875"/>
                <a:gd name="connsiteY3" fmla="*/ 106925 h 106925"/>
                <a:gd name="connsiteX4" fmla="*/ 0 w 108875"/>
                <a:gd name="connsiteY4" fmla="*/ 67825 h 106925"/>
                <a:gd name="connsiteX5" fmla="*/ 0 w 108875"/>
                <a:gd name="connsiteY5" fmla="*/ 0 h 10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875" h="106925">
                  <a:moveTo>
                    <a:pt x="108875" y="0"/>
                  </a:moveTo>
                  <a:lnTo>
                    <a:pt x="108875" y="67825"/>
                  </a:lnTo>
                  <a:cubicBezTo>
                    <a:pt x="108875" y="89419"/>
                    <a:pt x="91369" y="106925"/>
                    <a:pt x="69775" y="106925"/>
                  </a:cubicBezTo>
                  <a:lnTo>
                    <a:pt x="39100" y="106925"/>
                  </a:lnTo>
                  <a:cubicBezTo>
                    <a:pt x="17506" y="106925"/>
                    <a:pt x="0" y="89419"/>
                    <a:pt x="0" y="67825"/>
                  </a:cubicBez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3937790" y="1885394"/>
              <a:ext cx="0" cy="96397"/>
            </a:xfrm>
            <a:prstGeom prst="lin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84" name="矩形 83"/>
            <p:cNvSpPr/>
            <p:nvPr/>
          </p:nvSpPr>
          <p:spPr>
            <a:xfrm>
              <a:off x="3913166" y="1206001"/>
              <a:ext cx="1592100" cy="16734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b="1" dirty="0" smtClean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语音对讲</a:t>
              </a:r>
              <a:endParaRPr lang="en-US" altLang="zh-CN" b="1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附近的人</a:t>
              </a:r>
            </a:p>
          </p:txBody>
        </p:sp>
        <p:sp>
          <p:nvSpPr>
            <p:cNvPr id="85" name="椭圆 84"/>
            <p:cNvSpPr/>
            <p:nvPr/>
          </p:nvSpPr>
          <p:spPr>
            <a:xfrm>
              <a:off x="3768506" y="2101497"/>
              <a:ext cx="343340" cy="343341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6" name="泪滴形 85"/>
            <p:cNvSpPr/>
            <p:nvPr/>
          </p:nvSpPr>
          <p:spPr>
            <a:xfrm rot="8095674">
              <a:off x="3862759" y="2184424"/>
              <a:ext cx="154834" cy="158569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87" name="椭圆 86"/>
            <p:cNvSpPr/>
            <p:nvPr/>
          </p:nvSpPr>
          <p:spPr>
            <a:xfrm>
              <a:off x="3917317" y="2234396"/>
              <a:ext cx="45719" cy="4571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45" name="组合 244"/>
          <p:cNvGrpSpPr/>
          <p:nvPr/>
        </p:nvGrpSpPr>
        <p:grpSpPr>
          <a:xfrm>
            <a:off x="4800673" y="1419225"/>
            <a:ext cx="2330993" cy="2221760"/>
            <a:chOff x="5103803" y="1152525"/>
            <a:chExt cx="2330993" cy="2221760"/>
          </a:xfrm>
        </p:grpSpPr>
        <p:grpSp>
          <p:nvGrpSpPr>
            <p:cNvPr id="88" name="组合 87"/>
            <p:cNvGrpSpPr/>
            <p:nvPr/>
          </p:nvGrpSpPr>
          <p:grpSpPr>
            <a:xfrm>
              <a:off x="5103803" y="1152525"/>
              <a:ext cx="2330993" cy="2221760"/>
              <a:chOff x="5795785" y="1152525"/>
              <a:chExt cx="2330993" cy="222176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6154714" y="1152525"/>
                <a:ext cx="1593896" cy="2212077"/>
                <a:chOff x="2305050" y="1152525"/>
                <a:chExt cx="2333625" cy="2212077"/>
              </a:xfrm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91" name="圆角矩形 90"/>
                <p:cNvSpPr/>
                <p:nvPr/>
              </p:nvSpPr>
              <p:spPr>
                <a:xfrm>
                  <a:off x="2305050" y="1152525"/>
                  <a:ext cx="2333625" cy="1851026"/>
                </a:xfrm>
                <a:prstGeom prst="roundRect">
                  <a:avLst>
                    <a:gd name="adj" fmla="val 2710"/>
                  </a:avLst>
                </a:prstGeom>
                <a:gradFill rotWithShape="1">
                  <a:gsLst>
                    <a:gs pos="0">
                      <a:schemeClr val="bg2">
                        <a:gamma/>
                        <a:tint val="0"/>
                        <a:invGamma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n w="12700" algn="ctr">
                  <a:solidFill>
                    <a:schemeClr val="bg1">
                      <a:lumMod val="85000"/>
                    </a:schemeClr>
                  </a:solidFill>
                  <a:round/>
                  <a:headEnd/>
                  <a:tailEnd/>
                </a:ln>
                <a:effectLst/>
              </p:spPr>
              <p:txBody>
                <a:bodyPr wrap="none" lIns="0" tIns="0" anchor="ctr"/>
                <a:lstStyle/>
                <a:p>
                  <a:pPr>
                    <a:spcBef>
                      <a:spcPts val="300"/>
                    </a:spcBef>
                  </a:pPr>
                  <a:endParaRPr lang="zh-CN" altLang="en-US" sz="1400" b="1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92" name="任意多边形 91"/>
                <p:cNvSpPr/>
                <p:nvPr/>
              </p:nvSpPr>
              <p:spPr>
                <a:xfrm>
                  <a:off x="2305050" y="2907450"/>
                  <a:ext cx="2333625" cy="457152"/>
                </a:xfrm>
                <a:custGeom>
                  <a:avLst/>
                  <a:gdLst>
                    <a:gd name="connsiteX0" fmla="*/ 0 w 2333625"/>
                    <a:gd name="connsiteY0" fmla="*/ 0 h 490434"/>
                    <a:gd name="connsiteX1" fmla="*/ 2333625 w 2333625"/>
                    <a:gd name="connsiteY1" fmla="*/ 0 h 490434"/>
                    <a:gd name="connsiteX2" fmla="*/ 2333625 w 2333625"/>
                    <a:gd name="connsiteY2" fmla="*/ 383381 h 490434"/>
                    <a:gd name="connsiteX3" fmla="*/ 1080743 w 2333625"/>
                    <a:gd name="connsiteY3" fmla="*/ 383381 h 490434"/>
                    <a:gd name="connsiteX4" fmla="*/ 337815 w 2333625"/>
                    <a:gd name="connsiteY4" fmla="*/ 490434 h 490434"/>
                    <a:gd name="connsiteX5" fmla="*/ 477088 w 2333625"/>
                    <a:gd name="connsiteY5" fmla="*/ 383381 h 490434"/>
                    <a:gd name="connsiteX6" fmla="*/ 0 w 2333625"/>
                    <a:gd name="connsiteY6" fmla="*/ 383381 h 490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33625" h="490434">
                      <a:moveTo>
                        <a:pt x="0" y="0"/>
                      </a:moveTo>
                      <a:lnTo>
                        <a:pt x="2333625" y="0"/>
                      </a:lnTo>
                      <a:lnTo>
                        <a:pt x="2333625" y="383381"/>
                      </a:lnTo>
                      <a:lnTo>
                        <a:pt x="1080743" y="383381"/>
                      </a:lnTo>
                      <a:lnTo>
                        <a:pt x="337815" y="490434"/>
                      </a:lnTo>
                      <a:lnTo>
                        <a:pt x="477088" y="383381"/>
                      </a:lnTo>
                      <a:lnTo>
                        <a:pt x="0" y="383381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E20000"/>
                    </a:gs>
                    <a:gs pos="100000">
                      <a:srgbClr val="CC0000"/>
                    </a:gs>
                  </a:gsLst>
                  <a:lin ang="5400000" scaled="1"/>
                </a:gradFill>
                <a:ln w="57150" algn="ctr">
                  <a:noFill/>
                  <a:round/>
                  <a:headEnd/>
                  <a:tailEnd/>
                </a:ln>
                <a:effectLst/>
              </p:spPr>
              <p:txBody>
                <a:bodyPr wrap="square" tIns="36000" anchor="ctr">
                  <a:noAutofit/>
                </a:bodyPr>
                <a:lstStyle/>
                <a:p>
                  <a:pPr indent="88900"/>
                  <a:endParaRPr lang="zh-CN" altLang="en-US" b="1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0" name="矩形 89"/>
              <p:cNvSpPr/>
              <p:nvPr/>
            </p:nvSpPr>
            <p:spPr>
              <a:xfrm>
                <a:off x="5795785" y="2787744"/>
                <a:ext cx="2330993" cy="58654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>
                    <a:solidFill>
                      <a:schemeClr val="bg1"/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10/01</a:t>
                </a:r>
                <a:endParaRPr lang="zh-CN" altLang="en-US" sz="1200" dirty="0" smtClean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</p:txBody>
          </p:sp>
        </p:grpSp>
        <p:grpSp>
          <p:nvGrpSpPr>
            <p:cNvPr id="178" name="组合 177"/>
            <p:cNvGrpSpPr/>
            <p:nvPr/>
          </p:nvGrpSpPr>
          <p:grpSpPr>
            <a:xfrm>
              <a:off x="5586475" y="1206001"/>
              <a:ext cx="1684155" cy="1673475"/>
              <a:chOff x="6067900" y="1206001"/>
              <a:chExt cx="1684155" cy="1673475"/>
            </a:xfrm>
          </p:grpSpPr>
          <p:sp>
            <p:nvSpPr>
              <p:cNvPr id="95" name="椭圆 94"/>
              <p:cNvSpPr/>
              <p:nvPr/>
            </p:nvSpPr>
            <p:spPr>
              <a:xfrm>
                <a:off x="6067900" y="1429203"/>
                <a:ext cx="343340" cy="343341"/>
              </a:xfrm>
              <a:prstGeom prst="ellipse">
                <a:avLst/>
              </a:pr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>
                <a:off x="6067900" y="1868562"/>
                <a:ext cx="343340" cy="34334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99" name="图片 98"/>
              <p:cNvPicPr>
                <a:picLocks noChangeAspect="1"/>
              </p:cNvPicPr>
              <p:nvPr/>
            </p:nvPicPr>
            <p:blipFill>
              <a:blip r:embed="rId2" cstate="print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96000" y="1895450"/>
                <a:ext cx="281581" cy="276855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06" name="组合 105"/>
              <p:cNvGrpSpPr/>
              <p:nvPr/>
            </p:nvGrpSpPr>
            <p:grpSpPr>
              <a:xfrm>
                <a:off x="6133916" y="1888045"/>
                <a:ext cx="204094" cy="295423"/>
                <a:chOff x="5126075" y="2370481"/>
                <a:chExt cx="139399" cy="201777"/>
              </a:xfrm>
            </p:grpSpPr>
            <p:grpSp>
              <p:nvGrpSpPr>
                <p:cNvPr id="100" name="组合 99"/>
                <p:cNvGrpSpPr/>
                <p:nvPr/>
              </p:nvGrpSpPr>
              <p:grpSpPr>
                <a:xfrm>
                  <a:off x="5178352" y="2370481"/>
                  <a:ext cx="87122" cy="87122"/>
                  <a:chOff x="5178352" y="2370481"/>
                  <a:chExt cx="87122" cy="87122"/>
                </a:xfrm>
              </p:grpSpPr>
              <p:sp>
                <p:nvSpPr>
                  <p:cNvPr id="101" name="弧形 100"/>
                  <p:cNvSpPr/>
                  <p:nvPr/>
                </p:nvSpPr>
                <p:spPr>
                  <a:xfrm>
                    <a:off x="5178352" y="2370481"/>
                    <a:ext cx="87122" cy="87122"/>
                  </a:xfrm>
                  <a:prstGeom prst="arc">
                    <a:avLst/>
                  </a:prstGeom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弧形 101"/>
                  <p:cNvSpPr/>
                  <p:nvPr/>
                </p:nvSpPr>
                <p:spPr>
                  <a:xfrm>
                    <a:off x="5181222" y="2384026"/>
                    <a:ext cx="72002" cy="72002"/>
                  </a:xfrm>
                  <a:prstGeom prst="arc">
                    <a:avLst/>
                  </a:prstGeom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103" name="组合 102"/>
                <p:cNvGrpSpPr/>
                <p:nvPr/>
              </p:nvGrpSpPr>
              <p:grpSpPr>
                <a:xfrm rot="10800000">
                  <a:off x="5126075" y="2485136"/>
                  <a:ext cx="87122" cy="87122"/>
                  <a:chOff x="5178352" y="2370481"/>
                  <a:chExt cx="87122" cy="87122"/>
                </a:xfrm>
              </p:grpSpPr>
              <p:sp>
                <p:nvSpPr>
                  <p:cNvPr id="104" name="弧形 103"/>
                  <p:cNvSpPr/>
                  <p:nvPr/>
                </p:nvSpPr>
                <p:spPr>
                  <a:xfrm>
                    <a:off x="5178352" y="2370481"/>
                    <a:ext cx="87122" cy="87122"/>
                  </a:xfrm>
                  <a:prstGeom prst="arc">
                    <a:avLst/>
                  </a:prstGeom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弧形 104"/>
                  <p:cNvSpPr/>
                  <p:nvPr/>
                </p:nvSpPr>
                <p:spPr>
                  <a:xfrm>
                    <a:off x="5181222" y="2384026"/>
                    <a:ext cx="72002" cy="72002"/>
                  </a:xfrm>
                  <a:prstGeom prst="arc">
                    <a:avLst/>
                  </a:prstGeom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107" name="矩形 106"/>
              <p:cNvSpPr/>
              <p:nvPr/>
            </p:nvSpPr>
            <p:spPr>
              <a:xfrm>
                <a:off x="6159955" y="1206001"/>
                <a:ext cx="1592100" cy="167347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漂流瓶</a:t>
                </a:r>
                <a:endPara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摇一摇</a:t>
                </a:r>
                <a:endPara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rgbClr val="C00000"/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二维码</a:t>
                </a:r>
              </a:p>
            </p:txBody>
          </p:sp>
          <p:sp>
            <p:nvSpPr>
              <p:cNvPr id="108" name="任意多边形 107"/>
              <p:cNvSpPr/>
              <p:nvPr/>
            </p:nvSpPr>
            <p:spPr>
              <a:xfrm>
                <a:off x="6104655" y="1638970"/>
                <a:ext cx="250469" cy="23461"/>
              </a:xfrm>
              <a:custGeom>
                <a:avLst/>
                <a:gdLst>
                  <a:gd name="connsiteX0" fmla="*/ 0 w 366713"/>
                  <a:gd name="connsiteY0" fmla="*/ 47625 h 48033"/>
                  <a:gd name="connsiteX1" fmla="*/ 100013 w 366713"/>
                  <a:gd name="connsiteY1" fmla="*/ 0 h 48033"/>
                  <a:gd name="connsiteX2" fmla="*/ 242888 w 366713"/>
                  <a:gd name="connsiteY2" fmla="*/ 47625 h 48033"/>
                  <a:gd name="connsiteX3" fmla="*/ 366713 w 366713"/>
                  <a:gd name="connsiteY3" fmla="*/ 19050 h 4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713" h="48033">
                    <a:moveTo>
                      <a:pt x="0" y="47625"/>
                    </a:moveTo>
                    <a:cubicBezTo>
                      <a:pt x="29766" y="23812"/>
                      <a:pt x="59532" y="0"/>
                      <a:pt x="100013" y="0"/>
                    </a:cubicBezTo>
                    <a:cubicBezTo>
                      <a:pt x="140494" y="0"/>
                      <a:pt x="198438" y="44450"/>
                      <a:pt x="242888" y="47625"/>
                    </a:cubicBezTo>
                    <a:cubicBezTo>
                      <a:pt x="287338" y="50800"/>
                      <a:pt x="327025" y="34925"/>
                      <a:pt x="366713" y="19050"/>
                    </a:cubicBezTo>
                  </a:path>
                </a:pathLst>
              </a:custGeom>
              <a:noFill/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任意多边形 108"/>
              <p:cNvSpPr/>
              <p:nvPr/>
            </p:nvSpPr>
            <p:spPr>
              <a:xfrm>
                <a:off x="6160147" y="1660486"/>
                <a:ext cx="188181" cy="23461"/>
              </a:xfrm>
              <a:custGeom>
                <a:avLst/>
                <a:gdLst>
                  <a:gd name="connsiteX0" fmla="*/ 0 w 366713"/>
                  <a:gd name="connsiteY0" fmla="*/ 47625 h 48033"/>
                  <a:gd name="connsiteX1" fmla="*/ 100013 w 366713"/>
                  <a:gd name="connsiteY1" fmla="*/ 0 h 48033"/>
                  <a:gd name="connsiteX2" fmla="*/ 242888 w 366713"/>
                  <a:gd name="connsiteY2" fmla="*/ 47625 h 48033"/>
                  <a:gd name="connsiteX3" fmla="*/ 366713 w 366713"/>
                  <a:gd name="connsiteY3" fmla="*/ 19050 h 4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713" h="48033">
                    <a:moveTo>
                      <a:pt x="0" y="47625"/>
                    </a:moveTo>
                    <a:cubicBezTo>
                      <a:pt x="29766" y="23812"/>
                      <a:pt x="59532" y="0"/>
                      <a:pt x="100013" y="0"/>
                    </a:cubicBezTo>
                    <a:cubicBezTo>
                      <a:pt x="140494" y="0"/>
                      <a:pt x="198438" y="44450"/>
                      <a:pt x="242888" y="47625"/>
                    </a:cubicBezTo>
                    <a:cubicBezTo>
                      <a:pt x="287338" y="50800"/>
                      <a:pt x="327025" y="34925"/>
                      <a:pt x="366713" y="19050"/>
                    </a:cubicBezTo>
                  </a:path>
                </a:pathLst>
              </a:custGeom>
              <a:noFill/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任意多边形 109"/>
              <p:cNvSpPr/>
              <p:nvPr/>
            </p:nvSpPr>
            <p:spPr>
              <a:xfrm>
                <a:off x="6205064" y="1682087"/>
                <a:ext cx="141384" cy="23461"/>
              </a:xfrm>
              <a:custGeom>
                <a:avLst/>
                <a:gdLst>
                  <a:gd name="connsiteX0" fmla="*/ 0 w 366713"/>
                  <a:gd name="connsiteY0" fmla="*/ 47625 h 48033"/>
                  <a:gd name="connsiteX1" fmla="*/ 100013 w 366713"/>
                  <a:gd name="connsiteY1" fmla="*/ 0 h 48033"/>
                  <a:gd name="connsiteX2" fmla="*/ 242888 w 366713"/>
                  <a:gd name="connsiteY2" fmla="*/ 47625 h 48033"/>
                  <a:gd name="connsiteX3" fmla="*/ 366713 w 366713"/>
                  <a:gd name="connsiteY3" fmla="*/ 19050 h 4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713" h="48033">
                    <a:moveTo>
                      <a:pt x="0" y="47625"/>
                    </a:moveTo>
                    <a:cubicBezTo>
                      <a:pt x="29766" y="23812"/>
                      <a:pt x="59532" y="0"/>
                      <a:pt x="100013" y="0"/>
                    </a:cubicBezTo>
                    <a:cubicBezTo>
                      <a:pt x="140494" y="0"/>
                      <a:pt x="198438" y="44450"/>
                      <a:pt x="242888" y="47625"/>
                    </a:cubicBezTo>
                    <a:cubicBezTo>
                      <a:pt x="287338" y="50800"/>
                      <a:pt x="327025" y="34925"/>
                      <a:pt x="366713" y="19050"/>
                    </a:cubicBezTo>
                  </a:path>
                </a:pathLst>
              </a:custGeom>
              <a:noFill/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任意多边形 113"/>
              <p:cNvSpPr/>
              <p:nvPr/>
            </p:nvSpPr>
            <p:spPr>
              <a:xfrm rot="1053416">
                <a:off x="6216677" y="1496514"/>
                <a:ext cx="62035" cy="164830"/>
              </a:xfrm>
              <a:custGeom>
                <a:avLst/>
                <a:gdLst>
                  <a:gd name="connsiteX0" fmla="*/ 23197 w 62035"/>
                  <a:gd name="connsiteY0" fmla="*/ 0 h 164830"/>
                  <a:gd name="connsiteX1" fmla="*/ 38838 w 62035"/>
                  <a:gd name="connsiteY1" fmla="*/ 0 h 164830"/>
                  <a:gd name="connsiteX2" fmla="*/ 42748 w 62035"/>
                  <a:gd name="connsiteY2" fmla="*/ 3910 h 164830"/>
                  <a:gd name="connsiteX3" fmla="*/ 42748 w 62035"/>
                  <a:gd name="connsiteY3" fmla="*/ 63457 h 164830"/>
                  <a:gd name="connsiteX4" fmla="*/ 51696 w 62035"/>
                  <a:gd name="connsiteY4" fmla="*/ 63457 h 164830"/>
                  <a:gd name="connsiteX5" fmla="*/ 62035 w 62035"/>
                  <a:gd name="connsiteY5" fmla="*/ 73796 h 164830"/>
                  <a:gd name="connsiteX6" fmla="*/ 62035 w 62035"/>
                  <a:gd name="connsiteY6" fmla="*/ 154491 h 164830"/>
                  <a:gd name="connsiteX7" fmla="*/ 51696 w 62035"/>
                  <a:gd name="connsiteY7" fmla="*/ 164830 h 164830"/>
                  <a:gd name="connsiteX8" fmla="*/ 10339 w 62035"/>
                  <a:gd name="connsiteY8" fmla="*/ 164830 h 164830"/>
                  <a:gd name="connsiteX9" fmla="*/ 0 w 62035"/>
                  <a:gd name="connsiteY9" fmla="*/ 154491 h 164830"/>
                  <a:gd name="connsiteX10" fmla="*/ 0 w 62035"/>
                  <a:gd name="connsiteY10" fmla="*/ 73796 h 164830"/>
                  <a:gd name="connsiteX11" fmla="*/ 10339 w 62035"/>
                  <a:gd name="connsiteY11" fmla="*/ 63457 h 164830"/>
                  <a:gd name="connsiteX12" fmla="*/ 19287 w 62035"/>
                  <a:gd name="connsiteY12" fmla="*/ 63457 h 164830"/>
                  <a:gd name="connsiteX13" fmla="*/ 19287 w 62035"/>
                  <a:gd name="connsiteY13" fmla="*/ 3910 h 164830"/>
                  <a:gd name="connsiteX14" fmla="*/ 23197 w 62035"/>
                  <a:gd name="connsiteY14" fmla="*/ 0 h 164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2035" h="164830">
                    <a:moveTo>
                      <a:pt x="23197" y="0"/>
                    </a:moveTo>
                    <a:lnTo>
                      <a:pt x="38838" y="0"/>
                    </a:lnTo>
                    <a:cubicBezTo>
                      <a:pt x="40997" y="0"/>
                      <a:pt x="42748" y="1751"/>
                      <a:pt x="42748" y="3910"/>
                    </a:cubicBezTo>
                    <a:lnTo>
                      <a:pt x="42748" y="63457"/>
                    </a:lnTo>
                    <a:lnTo>
                      <a:pt x="51696" y="63457"/>
                    </a:lnTo>
                    <a:cubicBezTo>
                      <a:pt x="57406" y="63457"/>
                      <a:pt x="62035" y="68086"/>
                      <a:pt x="62035" y="73796"/>
                    </a:cubicBezTo>
                    <a:lnTo>
                      <a:pt x="62035" y="154491"/>
                    </a:lnTo>
                    <a:cubicBezTo>
                      <a:pt x="62035" y="160201"/>
                      <a:pt x="57406" y="164830"/>
                      <a:pt x="51696" y="164830"/>
                    </a:cubicBezTo>
                    <a:lnTo>
                      <a:pt x="10339" y="164830"/>
                    </a:lnTo>
                    <a:cubicBezTo>
                      <a:pt x="4629" y="164830"/>
                      <a:pt x="0" y="160201"/>
                      <a:pt x="0" y="154491"/>
                    </a:cubicBezTo>
                    <a:lnTo>
                      <a:pt x="0" y="73796"/>
                    </a:lnTo>
                    <a:cubicBezTo>
                      <a:pt x="0" y="68086"/>
                      <a:pt x="4629" y="63457"/>
                      <a:pt x="10339" y="63457"/>
                    </a:cubicBezTo>
                    <a:lnTo>
                      <a:pt x="19287" y="63457"/>
                    </a:lnTo>
                    <a:lnTo>
                      <a:pt x="19287" y="3910"/>
                    </a:lnTo>
                    <a:cubicBezTo>
                      <a:pt x="19287" y="1751"/>
                      <a:pt x="21038" y="0"/>
                      <a:pt x="2319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>
                <a:off x="6067900" y="2316142"/>
                <a:ext cx="343340" cy="343341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6117199" y="2370521"/>
                <a:ext cx="242831" cy="242831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1" name="组合 140"/>
              <p:cNvGrpSpPr/>
              <p:nvPr/>
            </p:nvGrpSpPr>
            <p:grpSpPr>
              <a:xfrm>
                <a:off x="6110465" y="2357371"/>
                <a:ext cx="256342" cy="281220"/>
                <a:chOff x="1418034" y="3376613"/>
                <a:chExt cx="656406" cy="720114"/>
              </a:xfrm>
              <a:solidFill>
                <a:schemeClr val="bg1"/>
              </a:solidFill>
            </p:grpSpPr>
            <p:sp>
              <p:nvSpPr>
                <p:cNvPr id="142" name="矩形 141"/>
                <p:cNvSpPr/>
                <p:nvPr/>
              </p:nvSpPr>
              <p:spPr>
                <a:xfrm>
                  <a:off x="1478756" y="3438525"/>
                  <a:ext cx="73819" cy="7143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3" name="矩形 142"/>
                <p:cNvSpPr/>
                <p:nvPr/>
              </p:nvSpPr>
              <p:spPr>
                <a:xfrm>
                  <a:off x="1617291" y="3376613"/>
                  <a:ext cx="73819" cy="2476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4" name="矩形 143"/>
                <p:cNvSpPr/>
                <p:nvPr/>
              </p:nvSpPr>
              <p:spPr>
                <a:xfrm>
                  <a:off x="1886372" y="3438525"/>
                  <a:ext cx="113878" cy="7143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5" name="矩形 144"/>
                <p:cNvSpPr/>
                <p:nvPr/>
              </p:nvSpPr>
              <p:spPr>
                <a:xfrm>
                  <a:off x="1816803" y="3376613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6" name="矩形 145"/>
                <p:cNvSpPr/>
                <p:nvPr/>
              </p:nvSpPr>
              <p:spPr>
                <a:xfrm>
                  <a:off x="1952625" y="3509963"/>
                  <a:ext cx="121443" cy="7143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7" name="矩形 146"/>
                <p:cNvSpPr/>
                <p:nvPr/>
              </p:nvSpPr>
              <p:spPr>
                <a:xfrm>
                  <a:off x="1941349" y="3564634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8" name="矩形 147"/>
                <p:cNvSpPr/>
                <p:nvPr/>
              </p:nvSpPr>
              <p:spPr>
                <a:xfrm>
                  <a:off x="1683651" y="3517781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矩形 148"/>
                <p:cNvSpPr/>
                <p:nvPr/>
              </p:nvSpPr>
              <p:spPr>
                <a:xfrm>
                  <a:off x="1683651" y="3693394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0" name="矩形 149"/>
                <p:cNvSpPr/>
                <p:nvPr/>
              </p:nvSpPr>
              <p:spPr>
                <a:xfrm>
                  <a:off x="1551293" y="3579590"/>
                  <a:ext cx="73819" cy="1681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1418034" y="3579693"/>
                  <a:ext cx="140357" cy="4571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2" name="矩形 151"/>
                <p:cNvSpPr/>
                <p:nvPr/>
              </p:nvSpPr>
              <p:spPr>
                <a:xfrm>
                  <a:off x="1757470" y="3824437"/>
                  <a:ext cx="190393" cy="6652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3" name="矩形 152"/>
                <p:cNvSpPr/>
                <p:nvPr/>
              </p:nvSpPr>
              <p:spPr>
                <a:xfrm>
                  <a:off x="1692840" y="3891961"/>
                  <a:ext cx="140357" cy="6567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4" name="矩形 153"/>
                <p:cNvSpPr/>
                <p:nvPr/>
              </p:nvSpPr>
              <p:spPr>
                <a:xfrm>
                  <a:off x="1620970" y="3761721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5" name="矩形 154"/>
                <p:cNvSpPr/>
                <p:nvPr/>
              </p:nvSpPr>
              <p:spPr>
                <a:xfrm>
                  <a:off x="1488212" y="3825731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6" name="矩形 155"/>
                <p:cNvSpPr/>
                <p:nvPr/>
              </p:nvSpPr>
              <p:spPr>
                <a:xfrm>
                  <a:off x="1418034" y="3898468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7" name="矩形 156"/>
                <p:cNvSpPr/>
                <p:nvPr/>
              </p:nvSpPr>
              <p:spPr>
                <a:xfrm>
                  <a:off x="1551293" y="3898468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1952534" y="3898468"/>
                  <a:ext cx="121534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9" name="矩形 158"/>
                <p:cNvSpPr/>
                <p:nvPr/>
              </p:nvSpPr>
              <p:spPr>
                <a:xfrm>
                  <a:off x="2000621" y="3628928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2000621" y="3761525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1" name="矩形 160"/>
                <p:cNvSpPr/>
                <p:nvPr/>
              </p:nvSpPr>
              <p:spPr>
                <a:xfrm>
                  <a:off x="1756997" y="3761525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2" name="矩形 161"/>
                <p:cNvSpPr/>
                <p:nvPr/>
              </p:nvSpPr>
              <p:spPr>
                <a:xfrm>
                  <a:off x="1420007" y="3761525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3" name="矩形 162"/>
                <p:cNvSpPr/>
                <p:nvPr/>
              </p:nvSpPr>
              <p:spPr>
                <a:xfrm>
                  <a:off x="1617290" y="3962243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4" name="矩形 163"/>
                <p:cNvSpPr/>
                <p:nvPr/>
              </p:nvSpPr>
              <p:spPr>
                <a:xfrm>
                  <a:off x="1816802" y="3959862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5" name="矩形 164"/>
                <p:cNvSpPr/>
                <p:nvPr/>
              </p:nvSpPr>
              <p:spPr>
                <a:xfrm>
                  <a:off x="1950244" y="3959862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6" name="矩形 165"/>
                <p:cNvSpPr/>
                <p:nvPr/>
              </p:nvSpPr>
              <p:spPr>
                <a:xfrm>
                  <a:off x="1815756" y="3581971"/>
                  <a:ext cx="73819" cy="1681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683652" y="4034815"/>
                  <a:ext cx="73819" cy="6191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grpSp>
        <p:nvGrpSpPr>
          <p:cNvPr id="244" name="组合 243"/>
          <p:cNvGrpSpPr/>
          <p:nvPr/>
        </p:nvGrpSpPr>
        <p:grpSpPr>
          <a:xfrm>
            <a:off x="6893483" y="1419225"/>
            <a:ext cx="2330993" cy="2221760"/>
            <a:chOff x="7401505" y="1152525"/>
            <a:chExt cx="2330993" cy="2221760"/>
          </a:xfrm>
        </p:grpSpPr>
        <p:grpSp>
          <p:nvGrpSpPr>
            <p:cNvPr id="120" name="组合 119"/>
            <p:cNvGrpSpPr/>
            <p:nvPr/>
          </p:nvGrpSpPr>
          <p:grpSpPr>
            <a:xfrm>
              <a:off x="7401505" y="1152525"/>
              <a:ext cx="2330993" cy="2221760"/>
              <a:chOff x="5795785" y="1152525"/>
              <a:chExt cx="2330993" cy="2221760"/>
            </a:xfrm>
          </p:grpSpPr>
          <p:grpSp>
            <p:nvGrpSpPr>
              <p:cNvPr id="121" name="组合 120"/>
              <p:cNvGrpSpPr/>
              <p:nvPr/>
            </p:nvGrpSpPr>
            <p:grpSpPr>
              <a:xfrm>
                <a:off x="6154714" y="1152525"/>
                <a:ext cx="1593896" cy="2212077"/>
                <a:chOff x="2305050" y="1152525"/>
                <a:chExt cx="2333625" cy="2212077"/>
              </a:xfrm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123" name="圆角矩形 122"/>
                <p:cNvSpPr/>
                <p:nvPr/>
              </p:nvSpPr>
              <p:spPr>
                <a:xfrm>
                  <a:off x="2305050" y="1152525"/>
                  <a:ext cx="2333625" cy="1851026"/>
                </a:xfrm>
                <a:prstGeom prst="roundRect">
                  <a:avLst>
                    <a:gd name="adj" fmla="val 2710"/>
                  </a:avLst>
                </a:prstGeom>
                <a:gradFill rotWithShape="1">
                  <a:gsLst>
                    <a:gs pos="0">
                      <a:schemeClr val="bg2">
                        <a:gamma/>
                        <a:tint val="0"/>
                        <a:invGamma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n w="12700" algn="ctr">
                  <a:solidFill>
                    <a:schemeClr val="bg1">
                      <a:lumMod val="85000"/>
                    </a:schemeClr>
                  </a:solidFill>
                  <a:round/>
                  <a:headEnd/>
                  <a:tailEnd/>
                </a:ln>
                <a:effectLst/>
              </p:spPr>
              <p:txBody>
                <a:bodyPr wrap="none" lIns="0" tIns="0" anchor="ctr"/>
                <a:lstStyle/>
                <a:p>
                  <a:pPr>
                    <a:spcBef>
                      <a:spcPts val="300"/>
                    </a:spcBef>
                  </a:pPr>
                  <a:endParaRPr lang="zh-CN" altLang="en-US" sz="1400" b="1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24" name="任意多边形 123"/>
                <p:cNvSpPr/>
                <p:nvPr/>
              </p:nvSpPr>
              <p:spPr>
                <a:xfrm>
                  <a:off x="2305050" y="2907450"/>
                  <a:ext cx="2333625" cy="457152"/>
                </a:xfrm>
                <a:custGeom>
                  <a:avLst/>
                  <a:gdLst>
                    <a:gd name="connsiteX0" fmla="*/ 0 w 2333625"/>
                    <a:gd name="connsiteY0" fmla="*/ 0 h 490434"/>
                    <a:gd name="connsiteX1" fmla="*/ 2333625 w 2333625"/>
                    <a:gd name="connsiteY1" fmla="*/ 0 h 490434"/>
                    <a:gd name="connsiteX2" fmla="*/ 2333625 w 2333625"/>
                    <a:gd name="connsiteY2" fmla="*/ 383381 h 490434"/>
                    <a:gd name="connsiteX3" fmla="*/ 1080743 w 2333625"/>
                    <a:gd name="connsiteY3" fmla="*/ 383381 h 490434"/>
                    <a:gd name="connsiteX4" fmla="*/ 337815 w 2333625"/>
                    <a:gd name="connsiteY4" fmla="*/ 490434 h 490434"/>
                    <a:gd name="connsiteX5" fmla="*/ 477088 w 2333625"/>
                    <a:gd name="connsiteY5" fmla="*/ 383381 h 490434"/>
                    <a:gd name="connsiteX6" fmla="*/ 0 w 2333625"/>
                    <a:gd name="connsiteY6" fmla="*/ 383381 h 490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33625" h="490434">
                      <a:moveTo>
                        <a:pt x="0" y="0"/>
                      </a:moveTo>
                      <a:lnTo>
                        <a:pt x="2333625" y="0"/>
                      </a:lnTo>
                      <a:lnTo>
                        <a:pt x="2333625" y="383381"/>
                      </a:lnTo>
                      <a:lnTo>
                        <a:pt x="1080743" y="383381"/>
                      </a:lnTo>
                      <a:lnTo>
                        <a:pt x="337815" y="490434"/>
                      </a:lnTo>
                      <a:lnTo>
                        <a:pt x="477088" y="383381"/>
                      </a:lnTo>
                      <a:lnTo>
                        <a:pt x="0" y="383381"/>
                      </a:lnTo>
                      <a:close/>
                    </a:path>
                  </a:pathLst>
                </a:custGeom>
                <a:gradFill rotWithShape="1">
                  <a:gsLst>
                    <a:gs pos="100000">
                      <a:schemeClr val="tx1">
                        <a:lumMod val="50000"/>
                        <a:lumOff val="50000"/>
                      </a:schemeClr>
                    </a:gs>
                    <a:gs pos="0">
                      <a:schemeClr val="bg1">
                        <a:lumMod val="73000"/>
                      </a:schemeClr>
                    </a:gs>
                  </a:gsLst>
                  <a:lin ang="5400000" scaled="1"/>
                </a:gradFill>
                <a:ln w="57150" algn="ctr">
                  <a:noFill/>
                  <a:round/>
                  <a:headEnd/>
                  <a:tailEnd/>
                </a:ln>
                <a:effectLst/>
              </p:spPr>
              <p:txBody>
                <a:bodyPr wrap="square" tIns="36000" anchor="ctr">
                  <a:noAutofit/>
                </a:bodyPr>
                <a:lstStyle/>
                <a:p>
                  <a:pPr indent="88900"/>
                  <a:endParaRPr lang="zh-CN" altLang="en-US" b="1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22" name="矩形 121"/>
              <p:cNvSpPr/>
              <p:nvPr/>
            </p:nvSpPr>
            <p:spPr>
              <a:xfrm>
                <a:off x="5795785" y="2787744"/>
                <a:ext cx="2330993" cy="58654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>
                    <a:solidFill>
                      <a:schemeClr val="bg1"/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2012/04/19</a:t>
                </a:r>
                <a:endParaRPr lang="zh-CN" altLang="en-US" sz="1200" dirty="0" smtClean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</p:txBody>
          </p:sp>
        </p:grpSp>
        <p:sp>
          <p:nvSpPr>
            <p:cNvPr id="131" name="矩形 130"/>
            <p:cNvSpPr/>
            <p:nvPr/>
          </p:nvSpPr>
          <p:spPr>
            <a:xfrm>
              <a:off x="7997430" y="1206001"/>
              <a:ext cx="1592100" cy="16734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b="1" dirty="0" smtClean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朋友圈</a:t>
              </a:r>
              <a:endParaRPr lang="en-US" altLang="zh-CN" b="1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视频通话</a:t>
              </a:r>
              <a:endPara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b="1" dirty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公众平台</a:t>
              </a:r>
            </a:p>
          </p:txBody>
        </p:sp>
        <p:sp>
          <p:nvSpPr>
            <p:cNvPr id="132" name="椭圆 131"/>
            <p:cNvSpPr/>
            <p:nvPr/>
          </p:nvSpPr>
          <p:spPr>
            <a:xfrm>
              <a:off x="7852770" y="1870142"/>
              <a:ext cx="343340" cy="343341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36" name="图片 13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2770" y="1429710"/>
              <a:ext cx="343339" cy="343339"/>
            </a:xfrm>
            <a:prstGeom prst="ellipse">
              <a:avLst/>
            </a:prstGeom>
          </p:spPr>
        </p:pic>
        <p:sp>
          <p:nvSpPr>
            <p:cNvPr id="139" name="任意多边形 138"/>
            <p:cNvSpPr/>
            <p:nvPr/>
          </p:nvSpPr>
          <p:spPr>
            <a:xfrm rot="16200000">
              <a:off x="7966194" y="1945919"/>
              <a:ext cx="110152" cy="191786"/>
            </a:xfrm>
            <a:custGeom>
              <a:avLst/>
              <a:gdLst>
                <a:gd name="connsiteX0" fmla="*/ 156145 w 156145"/>
                <a:gd name="connsiteY0" fmla="*/ 0 h 271864"/>
                <a:gd name="connsiteX1" fmla="*/ 156145 w 156145"/>
                <a:gd name="connsiteY1" fmla="*/ 190655 h 271864"/>
                <a:gd name="connsiteX2" fmla="*/ 91559 w 156145"/>
                <a:gd name="connsiteY2" fmla="*/ 190655 h 271864"/>
                <a:gd name="connsiteX3" fmla="*/ 138660 w 156145"/>
                <a:gd name="connsiteY3" fmla="*/ 271864 h 271864"/>
                <a:gd name="connsiteX4" fmla="*/ 23861 w 156145"/>
                <a:gd name="connsiteY4" fmla="*/ 271864 h 271864"/>
                <a:gd name="connsiteX5" fmla="*/ 70963 w 156145"/>
                <a:gd name="connsiteY5" fmla="*/ 190655 h 271864"/>
                <a:gd name="connsiteX6" fmla="*/ 0 w 156145"/>
                <a:gd name="connsiteY6" fmla="*/ 190655 h 271864"/>
                <a:gd name="connsiteX7" fmla="*/ 0 w 156145"/>
                <a:gd name="connsiteY7" fmla="*/ 0 h 27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6145" h="271864">
                  <a:moveTo>
                    <a:pt x="156145" y="0"/>
                  </a:moveTo>
                  <a:lnTo>
                    <a:pt x="156145" y="190655"/>
                  </a:lnTo>
                  <a:lnTo>
                    <a:pt x="91559" y="190655"/>
                  </a:lnTo>
                  <a:lnTo>
                    <a:pt x="138660" y="271864"/>
                  </a:lnTo>
                  <a:lnTo>
                    <a:pt x="23861" y="271864"/>
                  </a:lnTo>
                  <a:lnTo>
                    <a:pt x="70963" y="190655"/>
                  </a:lnTo>
                  <a:lnTo>
                    <a:pt x="0" y="1906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7852769" y="2316142"/>
              <a:ext cx="343340" cy="343341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31" name="组合 230"/>
            <p:cNvGrpSpPr/>
            <p:nvPr/>
          </p:nvGrpSpPr>
          <p:grpSpPr>
            <a:xfrm>
              <a:off x="7928084" y="2367004"/>
              <a:ext cx="186371" cy="239385"/>
              <a:chOff x="6184093" y="1509086"/>
              <a:chExt cx="1163504" cy="1494464"/>
            </a:xfrm>
          </p:grpSpPr>
          <p:sp>
            <p:nvSpPr>
              <p:cNvPr id="229" name="任意多边形 228"/>
              <p:cNvSpPr/>
              <p:nvPr/>
            </p:nvSpPr>
            <p:spPr>
              <a:xfrm>
                <a:off x="6184093" y="1509086"/>
                <a:ext cx="1163504" cy="1494464"/>
              </a:xfrm>
              <a:custGeom>
                <a:avLst/>
                <a:gdLst>
                  <a:gd name="connsiteX0" fmla="*/ 581752 w 1163504"/>
                  <a:gd name="connsiteY0" fmla="*/ 0 h 1494464"/>
                  <a:gd name="connsiteX1" fmla="*/ 1150257 w 1163504"/>
                  <a:gd name="connsiteY1" fmla="*/ 430584 h 1494464"/>
                  <a:gd name="connsiteX2" fmla="*/ 1156560 w 1163504"/>
                  <a:gd name="connsiteY2" fmla="*/ 488695 h 1494464"/>
                  <a:gd name="connsiteX3" fmla="*/ 1163383 w 1163504"/>
                  <a:gd name="connsiteY3" fmla="*/ 542081 h 1494464"/>
                  <a:gd name="connsiteX4" fmla="*/ 581752 w 1163504"/>
                  <a:gd name="connsiteY4" fmla="*/ 1494464 h 1494464"/>
                  <a:gd name="connsiteX5" fmla="*/ 121 w 1163504"/>
                  <a:gd name="connsiteY5" fmla="*/ 542081 h 1494464"/>
                  <a:gd name="connsiteX6" fmla="*/ 6948 w 1163504"/>
                  <a:gd name="connsiteY6" fmla="*/ 488657 h 1494464"/>
                  <a:gd name="connsiteX7" fmla="*/ 13248 w 1163504"/>
                  <a:gd name="connsiteY7" fmla="*/ 430584 h 1494464"/>
                  <a:gd name="connsiteX8" fmla="*/ 581752 w 1163504"/>
                  <a:gd name="connsiteY8" fmla="*/ 0 h 1494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3504" h="1494464">
                    <a:moveTo>
                      <a:pt x="581752" y="0"/>
                    </a:moveTo>
                    <a:cubicBezTo>
                      <a:pt x="862179" y="0"/>
                      <a:pt x="1096147" y="184850"/>
                      <a:pt x="1150257" y="430584"/>
                    </a:cubicBezTo>
                    <a:lnTo>
                      <a:pt x="1156560" y="488695"/>
                    </a:lnTo>
                    <a:lnTo>
                      <a:pt x="1163383" y="542081"/>
                    </a:lnTo>
                    <a:cubicBezTo>
                      <a:pt x="1168318" y="782112"/>
                      <a:pt x="1023932" y="1122802"/>
                      <a:pt x="581752" y="1494464"/>
                    </a:cubicBezTo>
                    <a:cubicBezTo>
                      <a:pt x="139572" y="1122802"/>
                      <a:pt x="-4814" y="782112"/>
                      <a:pt x="121" y="542081"/>
                    </a:cubicBezTo>
                    <a:lnTo>
                      <a:pt x="6948" y="488657"/>
                    </a:lnTo>
                    <a:lnTo>
                      <a:pt x="13248" y="430584"/>
                    </a:lnTo>
                    <a:cubicBezTo>
                      <a:pt x="67358" y="184850"/>
                      <a:pt x="301325" y="0"/>
                      <a:pt x="5817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>
                <a:off x="6350042" y="1677148"/>
                <a:ext cx="823390" cy="82339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43" name="组合 242"/>
          <p:cNvGrpSpPr/>
          <p:nvPr/>
        </p:nvGrpSpPr>
        <p:grpSpPr>
          <a:xfrm>
            <a:off x="10101678" y="1419225"/>
            <a:ext cx="2330993" cy="2273990"/>
            <a:chOff x="9204276" y="1152525"/>
            <a:chExt cx="2330993" cy="227399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9204276" y="1152525"/>
              <a:ext cx="2330993" cy="2273990"/>
              <a:chOff x="5795785" y="1152525"/>
              <a:chExt cx="2330993" cy="2273990"/>
            </a:xfrm>
          </p:grpSpPr>
          <p:grpSp>
            <p:nvGrpSpPr>
              <p:cNvPr id="173" name="组合 172"/>
              <p:cNvGrpSpPr/>
              <p:nvPr/>
            </p:nvGrpSpPr>
            <p:grpSpPr>
              <a:xfrm>
                <a:off x="6154714" y="1152525"/>
                <a:ext cx="1593896" cy="2273990"/>
                <a:chOff x="2305050" y="1152525"/>
                <a:chExt cx="2333625" cy="2273990"/>
              </a:xfrm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175" name="圆角矩形 174"/>
                <p:cNvSpPr/>
                <p:nvPr/>
              </p:nvSpPr>
              <p:spPr>
                <a:xfrm>
                  <a:off x="2305050" y="1152525"/>
                  <a:ext cx="2333625" cy="1851026"/>
                </a:xfrm>
                <a:prstGeom prst="roundRect">
                  <a:avLst>
                    <a:gd name="adj" fmla="val 2710"/>
                  </a:avLst>
                </a:prstGeom>
                <a:gradFill rotWithShape="1">
                  <a:gsLst>
                    <a:gs pos="0">
                      <a:schemeClr val="bg2">
                        <a:gamma/>
                        <a:tint val="0"/>
                        <a:invGamma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n w="12700" algn="ctr">
                  <a:solidFill>
                    <a:schemeClr val="bg1">
                      <a:lumMod val="85000"/>
                    </a:schemeClr>
                  </a:solidFill>
                  <a:round/>
                  <a:headEnd/>
                  <a:tailEnd/>
                </a:ln>
                <a:effectLst/>
              </p:spPr>
              <p:txBody>
                <a:bodyPr wrap="none" lIns="0" tIns="0" anchor="ctr"/>
                <a:lstStyle/>
                <a:p>
                  <a:pPr>
                    <a:spcBef>
                      <a:spcPts val="300"/>
                    </a:spcBef>
                  </a:pPr>
                  <a:endParaRPr lang="zh-CN" altLang="en-US" sz="1400" b="1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76" name="任意多边形 175"/>
                <p:cNvSpPr/>
                <p:nvPr/>
              </p:nvSpPr>
              <p:spPr>
                <a:xfrm>
                  <a:off x="2305050" y="2907450"/>
                  <a:ext cx="2333625" cy="519065"/>
                </a:xfrm>
                <a:custGeom>
                  <a:avLst/>
                  <a:gdLst>
                    <a:gd name="connsiteX0" fmla="*/ 0 w 2333625"/>
                    <a:gd name="connsiteY0" fmla="*/ 0 h 490434"/>
                    <a:gd name="connsiteX1" fmla="*/ 2333625 w 2333625"/>
                    <a:gd name="connsiteY1" fmla="*/ 0 h 490434"/>
                    <a:gd name="connsiteX2" fmla="*/ 2333625 w 2333625"/>
                    <a:gd name="connsiteY2" fmla="*/ 383381 h 490434"/>
                    <a:gd name="connsiteX3" fmla="*/ 1080743 w 2333625"/>
                    <a:gd name="connsiteY3" fmla="*/ 383381 h 490434"/>
                    <a:gd name="connsiteX4" fmla="*/ 337815 w 2333625"/>
                    <a:gd name="connsiteY4" fmla="*/ 490434 h 490434"/>
                    <a:gd name="connsiteX5" fmla="*/ 477088 w 2333625"/>
                    <a:gd name="connsiteY5" fmla="*/ 383381 h 490434"/>
                    <a:gd name="connsiteX6" fmla="*/ 0 w 2333625"/>
                    <a:gd name="connsiteY6" fmla="*/ 383381 h 490434"/>
                    <a:gd name="connsiteX0" fmla="*/ 0 w 2333625"/>
                    <a:gd name="connsiteY0" fmla="*/ 0 h 556854"/>
                    <a:gd name="connsiteX1" fmla="*/ 2333625 w 2333625"/>
                    <a:gd name="connsiteY1" fmla="*/ 0 h 556854"/>
                    <a:gd name="connsiteX2" fmla="*/ 2333625 w 2333625"/>
                    <a:gd name="connsiteY2" fmla="*/ 383381 h 556854"/>
                    <a:gd name="connsiteX3" fmla="*/ 1080743 w 2333625"/>
                    <a:gd name="connsiteY3" fmla="*/ 383381 h 556854"/>
                    <a:gd name="connsiteX4" fmla="*/ 1495297 w 2333625"/>
                    <a:gd name="connsiteY4" fmla="*/ 556854 h 556854"/>
                    <a:gd name="connsiteX5" fmla="*/ 477088 w 2333625"/>
                    <a:gd name="connsiteY5" fmla="*/ 383381 h 556854"/>
                    <a:gd name="connsiteX6" fmla="*/ 0 w 2333625"/>
                    <a:gd name="connsiteY6" fmla="*/ 383381 h 556854"/>
                    <a:gd name="connsiteX7" fmla="*/ 0 w 2333625"/>
                    <a:gd name="connsiteY7" fmla="*/ 0 h 556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3625" h="556854">
                      <a:moveTo>
                        <a:pt x="0" y="0"/>
                      </a:moveTo>
                      <a:lnTo>
                        <a:pt x="2333625" y="0"/>
                      </a:lnTo>
                      <a:lnTo>
                        <a:pt x="2333625" y="383381"/>
                      </a:lnTo>
                      <a:lnTo>
                        <a:pt x="1080743" y="383381"/>
                      </a:lnTo>
                      <a:lnTo>
                        <a:pt x="1495297" y="556854"/>
                      </a:lnTo>
                      <a:lnTo>
                        <a:pt x="477088" y="383381"/>
                      </a:lnTo>
                      <a:lnTo>
                        <a:pt x="0" y="38338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E20000"/>
                    </a:gs>
                    <a:gs pos="100000">
                      <a:srgbClr val="CC0000"/>
                    </a:gs>
                  </a:gsLst>
                  <a:lin ang="5400000" scaled="1"/>
                </a:gradFill>
                <a:ln w="57150" algn="ctr">
                  <a:noFill/>
                  <a:round/>
                  <a:headEnd/>
                  <a:tailEnd/>
                </a:ln>
                <a:effectLst/>
              </p:spPr>
              <p:txBody>
                <a:bodyPr wrap="square" tIns="36000" anchor="ctr">
                  <a:noAutofit/>
                </a:bodyPr>
                <a:lstStyle/>
                <a:p>
                  <a:pPr indent="88900"/>
                  <a:endParaRPr lang="zh-CN" altLang="en-US" b="1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74" name="矩形 173"/>
              <p:cNvSpPr/>
              <p:nvPr/>
            </p:nvSpPr>
            <p:spPr>
              <a:xfrm>
                <a:off x="5795785" y="2787744"/>
                <a:ext cx="2330993" cy="58654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>
                    <a:solidFill>
                      <a:schemeClr val="bg1"/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2013/08/05</a:t>
                </a:r>
                <a:endParaRPr lang="zh-CN" altLang="en-US" sz="1200" dirty="0" smtClean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</p:txBody>
          </p:sp>
        </p:grpSp>
        <p:sp>
          <p:nvSpPr>
            <p:cNvPr id="180" name="椭圆 179"/>
            <p:cNvSpPr/>
            <p:nvPr/>
          </p:nvSpPr>
          <p:spPr>
            <a:xfrm>
              <a:off x="9700370" y="1429203"/>
              <a:ext cx="343340" cy="343341"/>
            </a:xfrm>
            <a:prstGeom prst="ellipse">
              <a:avLst/>
            </a:pr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1" name="椭圆 180"/>
            <p:cNvSpPr/>
            <p:nvPr/>
          </p:nvSpPr>
          <p:spPr>
            <a:xfrm>
              <a:off x="9700370" y="1868562"/>
              <a:ext cx="343340" cy="343341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36000" rIns="0" bIns="36000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</a:rPr>
                <a:t>$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84" name="矩形 183"/>
            <p:cNvSpPr/>
            <p:nvPr/>
          </p:nvSpPr>
          <p:spPr>
            <a:xfrm>
              <a:off x="9792425" y="1206001"/>
              <a:ext cx="1592100" cy="16734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扫一扫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b="1" dirty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支付</a:t>
              </a:r>
              <a:endParaRPr lang="en-US" altLang="zh-CN" b="1" dirty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游戏中心</a:t>
              </a:r>
            </a:p>
          </p:txBody>
        </p:sp>
        <p:sp>
          <p:nvSpPr>
            <p:cNvPr id="189" name="椭圆 188"/>
            <p:cNvSpPr/>
            <p:nvPr/>
          </p:nvSpPr>
          <p:spPr>
            <a:xfrm>
              <a:off x="9700370" y="2316142"/>
              <a:ext cx="343340" cy="343341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椭圆 233"/>
            <p:cNvSpPr/>
            <p:nvPr/>
          </p:nvSpPr>
          <p:spPr>
            <a:xfrm>
              <a:off x="9847255" y="1504358"/>
              <a:ext cx="49571" cy="338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等腰三角形 234"/>
            <p:cNvSpPr/>
            <p:nvPr/>
          </p:nvSpPr>
          <p:spPr>
            <a:xfrm>
              <a:off x="9709488" y="1507193"/>
              <a:ext cx="325104" cy="192761"/>
            </a:xfrm>
            <a:prstGeom prst="triangle">
              <a:avLst/>
            </a:prstGeom>
            <a:gradFill>
              <a:gsLst>
                <a:gs pos="100000">
                  <a:srgbClr val="F1F1F1">
                    <a:alpha val="0"/>
                  </a:srgbClr>
                </a:gs>
                <a:gs pos="0">
                  <a:schemeClr val="bg1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058026" y="3805579"/>
            <a:ext cx="7248264" cy="1354513"/>
            <a:chOff x="4058026" y="3805579"/>
            <a:chExt cx="7248264" cy="1354513"/>
          </a:xfrm>
        </p:grpSpPr>
        <p:sp>
          <p:nvSpPr>
            <p:cNvPr id="236" name="圆角矩形 235"/>
            <p:cNvSpPr/>
            <p:nvPr/>
          </p:nvSpPr>
          <p:spPr>
            <a:xfrm>
              <a:off x="6743058" y="3805579"/>
              <a:ext cx="153916" cy="153916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237" name="圆角矩形 236"/>
            <p:cNvSpPr/>
            <p:nvPr/>
          </p:nvSpPr>
          <p:spPr>
            <a:xfrm>
              <a:off x="4058026" y="3805579"/>
              <a:ext cx="153916" cy="153916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cxnSp>
          <p:nvCxnSpPr>
            <p:cNvPr id="238" name="直接连接符 237"/>
            <p:cNvCxnSpPr/>
            <p:nvPr/>
          </p:nvCxnSpPr>
          <p:spPr>
            <a:xfrm flipH="1" flipV="1">
              <a:off x="4211942" y="3933034"/>
              <a:ext cx="754380" cy="759460"/>
            </a:xfrm>
            <a:prstGeom prst="line">
              <a:avLst/>
            </a:prstGeom>
            <a:noFill/>
            <a:ln w="19050">
              <a:solidFill>
                <a:srgbClr val="B7B7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9" name="直接连接符 238"/>
            <p:cNvCxnSpPr/>
            <p:nvPr/>
          </p:nvCxnSpPr>
          <p:spPr>
            <a:xfrm flipH="1" flipV="1">
              <a:off x="6896974" y="3933034"/>
              <a:ext cx="754380" cy="759460"/>
            </a:xfrm>
            <a:prstGeom prst="line">
              <a:avLst/>
            </a:prstGeom>
            <a:noFill/>
            <a:ln w="19050">
              <a:solidFill>
                <a:srgbClr val="B7B7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40" name="矩形 239"/>
            <p:cNvSpPr/>
            <p:nvPr/>
          </p:nvSpPr>
          <p:spPr>
            <a:xfrm>
              <a:off x="4233465" y="4573551"/>
              <a:ext cx="1592100" cy="5865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1500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万</a:t>
              </a:r>
            </a:p>
          </p:txBody>
        </p:sp>
        <p:sp>
          <p:nvSpPr>
            <p:cNvPr id="241" name="矩形 240"/>
            <p:cNvSpPr/>
            <p:nvPr/>
          </p:nvSpPr>
          <p:spPr>
            <a:xfrm>
              <a:off x="6926676" y="4573551"/>
              <a:ext cx="1592100" cy="5865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1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亿</a:t>
              </a:r>
            </a:p>
          </p:txBody>
        </p:sp>
        <p:sp>
          <p:nvSpPr>
            <p:cNvPr id="250" name="圆角矩形 249"/>
            <p:cNvSpPr/>
            <p:nvPr/>
          </p:nvSpPr>
          <p:spPr>
            <a:xfrm>
              <a:off x="8470699" y="3805579"/>
              <a:ext cx="153916" cy="153916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cxnSp>
          <p:nvCxnSpPr>
            <p:cNvPr id="251" name="直接连接符 250"/>
            <p:cNvCxnSpPr/>
            <p:nvPr/>
          </p:nvCxnSpPr>
          <p:spPr>
            <a:xfrm flipH="1" flipV="1">
              <a:off x="8624615" y="3933034"/>
              <a:ext cx="754380" cy="759460"/>
            </a:xfrm>
            <a:prstGeom prst="line">
              <a:avLst/>
            </a:prstGeom>
            <a:noFill/>
            <a:ln w="19050">
              <a:solidFill>
                <a:srgbClr val="B7B7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52" name="矩形 251"/>
            <p:cNvSpPr/>
            <p:nvPr/>
          </p:nvSpPr>
          <p:spPr>
            <a:xfrm>
              <a:off x="8654317" y="4573551"/>
              <a:ext cx="1592100" cy="5865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2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亿</a:t>
              </a:r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9516058" y="3805579"/>
              <a:ext cx="153916" cy="153916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cxnSp>
          <p:nvCxnSpPr>
            <p:cNvPr id="254" name="直接连接符 253"/>
            <p:cNvCxnSpPr/>
            <p:nvPr/>
          </p:nvCxnSpPr>
          <p:spPr>
            <a:xfrm flipH="1" flipV="1">
              <a:off x="9669974" y="3933034"/>
              <a:ext cx="754380" cy="759460"/>
            </a:xfrm>
            <a:prstGeom prst="line">
              <a:avLst/>
            </a:prstGeom>
            <a:noFill/>
            <a:ln w="19050">
              <a:solidFill>
                <a:srgbClr val="B7B7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55" name="矩形 254"/>
            <p:cNvSpPr/>
            <p:nvPr/>
          </p:nvSpPr>
          <p:spPr>
            <a:xfrm>
              <a:off x="9714190" y="4573551"/>
              <a:ext cx="1592100" cy="5865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3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亿</a:t>
              </a:r>
            </a:p>
          </p:txBody>
        </p:sp>
      </p:grpSp>
      <p:sp>
        <p:nvSpPr>
          <p:cNvPr id="68" name="矩形 67"/>
          <p:cNvSpPr/>
          <p:nvPr/>
        </p:nvSpPr>
        <p:spPr>
          <a:xfrm>
            <a:off x="1107684" y="4036453"/>
            <a:ext cx="1592100" cy="5865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V 1.0</a:t>
            </a:r>
            <a:endParaRPr lang="zh-CN" altLang="en-US" sz="2000" b="1" dirty="0" smtClean="0">
              <a:solidFill>
                <a:srgbClr val="C00000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2847866" y="4036453"/>
            <a:ext cx="1592100" cy="5865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V 2.0</a:t>
            </a:r>
            <a:endParaRPr lang="zh-CN" altLang="en-US" sz="2000" b="1" dirty="0" smtClean="0">
              <a:solidFill>
                <a:srgbClr val="C00000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</p:txBody>
      </p:sp>
      <p:sp>
        <p:nvSpPr>
          <p:cNvPr id="169" name="矩形 168"/>
          <p:cNvSpPr/>
          <p:nvPr/>
        </p:nvSpPr>
        <p:spPr>
          <a:xfrm>
            <a:off x="4457544" y="4036453"/>
            <a:ext cx="1592100" cy="5865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V 3.0</a:t>
            </a:r>
            <a:endParaRPr lang="zh-CN" altLang="en-US" sz="2000" b="1" dirty="0" smtClean="0">
              <a:solidFill>
                <a:srgbClr val="C00000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</p:txBody>
      </p:sp>
      <p:sp>
        <p:nvSpPr>
          <p:cNvPr id="170" name="矩形 169"/>
          <p:cNvSpPr/>
          <p:nvPr/>
        </p:nvSpPr>
        <p:spPr>
          <a:xfrm>
            <a:off x="6697291" y="4036453"/>
            <a:ext cx="1592100" cy="5865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V 4.0</a:t>
            </a:r>
            <a:endParaRPr lang="zh-CN" altLang="en-US" sz="2000" b="1" dirty="0" smtClean="0">
              <a:solidFill>
                <a:srgbClr val="C00000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</p:txBody>
      </p:sp>
      <p:sp>
        <p:nvSpPr>
          <p:cNvPr id="177" name="矩形 176"/>
          <p:cNvSpPr/>
          <p:nvPr/>
        </p:nvSpPr>
        <p:spPr>
          <a:xfrm>
            <a:off x="11027318" y="4036453"/>
            <a:ext cx="1592100" cy="5865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V 5.0</a:t>
            </a:r>
            <a:endParaRPr lang="zh-CN" altLang="en-US" sz="2000" b="1" dirty="0" smtClean="0">
              <a:solidFill>
                <a:srgbClr val="C00000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74233" y="3959495"/>
            <a:ext cx="10701928" cy="1768102"/>
            <a:chOff x="1374233" y="3959495"/>
            <a:chExt cx="10701928" cy="1768102"/>
          </a:xfrm>
        </p:grpSpPr>
        <p:sp>
          <p:nvSpPr>
            <p:cNvPr id="257" name="圆角矩形 256"/>
            <p:cNvSpPr/>
            <p:nvPr/>
          </p:nvSpPr>
          <p:spPr>
            <a:xfrm>
              <a:off x="1374233" y="5370314"/>
              <a:ext cx="1059002" cy="3572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E20000"/>
                </a:gs>
                <a:gs pos="100000">
                  <a:srgbClr val="CC0000"/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square" tIns="36000" anchor="ctr">
              <a:noAutofit/>
            </a:bodyPr>
            <a:lstStyle/>
            <a:p>
              <a:pPr algn="ctr"/>
              <a:r>
                <a:rPr lang="en-US" altLang="zh-CN" sz="2000" b="1" kern="0" dirty="0" smtClean="0">
                  <a:solidFill>
                    <a:prstClr val="white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IM</a:t>
              </a:r>
              <a:endParaRPr lang="zh-CN" altLang="en-US" sz="2000" b="1" kern="0" dirty="0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3022066" y="5370314"/>
              <a:ext cx="1059002" cy="3572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E20000"/>
                </a:gs>
                <a:gs pos="100000">
                  <a:srgbClr val="CC0000"/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tIns="36000" anchor="ctr"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社交网络</a:t>
              </a:r>
              <a:endParaRPr lang="zh-CN" altLang="en-US" sz="1200" b="1" kern="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60" name="圆角矩形 259"/>
            <p:cNvSpPr/>
            <p:nvPr/>
          </p:nvSpPr>
          <p:spPr>
            <a:xfrm>
              <a:off x="10666630" y="5370314"/>
              <a:ext cx="1409531" cy="3572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E20000"/>
                </a:gs>
                <a:gs pos="100000">
                  <a:srgbClr val="CC0000"/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tIns="36000" anchor="ctr">
              <a:no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移动电商入口</a:t>
              </a:r>
            </a:p>
          </p:txBody>
        </p:sp>
        <p:cxnSp>
          <p:nvCxnSpPr>
            <p:cNvPr id="264" name="直接连接符 263"/>
            <p:cNvCxnSpPr>
              <a:stCxn id="7" idx="2"/>
            </p:cNvCxnSpPr>
            <p:nvPr/>
          </p:nvCxnSpPr>
          <p:spPr>
            <a:xfrm>
              <a:off x="1903734" y="3959495"/>
              <a:ext cx="0" cy="1410819"/>
            </a:xfrm>
            <a:prstGeom prst="line">
              <a:avLst/>
            </a:prstGeom>
            <a:noFill/>
            <a:ln w="19050">
              <a:solidFill>
                <a:srgbClr val="B7B7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5" name="直接连接符 264"/>
            <p:cNvCxnSpPr/>
            <p:nvPr/>
          </p:nvCxnSpPr>
          <p:spPr>
            <a:xfrm>
              <a:off x="3536960" y="3959495"/>
              <a:ext cx="0" cy="1410819"/>
            </a:xfrm>
            <a:prstGeom prst="line">
              <a:avLst/>
            </a:prstGeom>
            <a:noFill/>
            <a:ln w="19050">
              <a:solidFill>
                <a:srgbClr val="B7B7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6" name="直接连接符 265"/>
            <p:cNvCxnSpPr/>
            <p:nvPr/>
          </p:nvCxnSpPr>
          <p:spPr>
            <a:xfrm>
              <a:off x="11830387" y="3959495"/>
              <a:ext cx="0" cy="1410819"/>
            </a:xfrm>
            <a:prstGeom prst="line">
              <a:avLst/>
            </a:prstGeom>
            <a:noFill/>
            <a:ln w="19050">
              <a:solidFill>
                <a:srgbClr val="B7B7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10646719" y="2635316"/>
            <a:ext cx="245445" cy="224906"/>
            <a:chOff x="8470699" y="1419225"/>
            <a:chExt cx="1775718" cy="1627128"/>
          </a:xfrm>
          <a:solidFill>
            <a:schemeClr val="bg1"/>
          </a:solidFill>
        </p:grpSpPr>
        <p:sp>
          <p:nvSpPr>
            <p:cNvPr id="19" name="等腰三角形 18"/>
            <p:cNvSpPr/>
            <p:nvPr/>
          </p:nvSpPr>
          <p:spPr>
            <a:xfrm>
              <a:off x="8470699" y="2043188"/>
              <a:ext cx="1775718" cy="54449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9224476" y="1419225"/>
              <a:ext cx="291582" cy="152898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等腰三角形 166"/>
            <p:cNvSpPr/>
            <p:nvPr/>
          </p:nvSpPr>
          <p:spPr>
            <a:xfrm>
              <a:off x="8902946" y="2590059"/>
              <a:ext cx="911224" cy="4562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3056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81830" y="2322537"/>
            <a:ext cx="596589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6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lang="zh-CN" altLang="en-US" sz="6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6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304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 </a:t>
            </a:r>
            <a:r>
              <a:rPr lang="zh-CN" altLang="en-US" smtClean="0"/>
              <a:t>整理发布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977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7" name="组合 166"/>
          <p:cNvGrpSpPr/>
          <p:nvPr/>
        </p:nvGrpSpPr>
        <p:grpSpPr>
          <a:xfrm>
            <a:off x="5208610" y="1857943"/>
            <a:ext cx="1774781" cy="1774781"/>
            <a:chOff x="5572082" y="3322913"/>
            <a:chExt cx="582699" cy="582699"/>
          </a:xfrm>
        </p:grpSpPr>
        <p:sp>
          <p:nvSpPr>
            <p:cNvPr id="179" name="圆角矩形 178"/>
            <p:cNvSpPr/>
            <p:nvPr/>
          </p:nvSpPr>
          <p:spPr>
            <a:xfrm>
              <a:off x="5572082" y="3322913"/>
              <a:ext cx="582699" cy="582699"/>
            </a:xfrm>
            <a:prstGeom prst="roundRect">
              <a:avLst/>
            </a:prstGeom>
            <a:solidFill>
              <a:srgbClr val="23B7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2" name="组合 181"/>
            <p:cNvGrpSpPr/>
            <p:nvPr/>
          </p:nvGrpSpPr>
          <p:grpSpPr>
            <a:xfrm>
              <a:off x="5602520" y="3404000"/>
              <a:ext cx="521824" cy="412261"/>
              <a:chOff x="1547321" y="4724913"/>
              <a:chExt cx="1484204" cy="1172580"/>
            </a:xfrm>
          </p:grpSpPr>
          <p:sp>
            <p:nvSpPr>
              <p:cNvPr id="183" name="任意多边形 182"/>
              <p:cNvSpPr/>
              <p:nvPr/>
            </p:nvSpPr>
            <p:spPr>
              <a:xfrm rot="20123609" flipH="1">
                <a:off x="1547321" y="4724913"/>
                <a:ext cx="1026823" cy="873898"/>
              </a:xfrm>
              <a:custGeom>
                <a:avLst/>
                <a:gdLst>
                  <a:gd name="connsiteX0" fmla="*/ 330098 w 1026823"/>
                  <a:gd name="connsiteY0" fmla="*/ 57697 h 873898"/>
                  <a:gd name="connsiteX1" fmla="*/ 6180 w 1026823"/>
                  <a:gd name="connsiteY1" fmla="*/ 589165 h 873898"/>
                  <a:gd name="connsiteX2" fmla="*/ 22358 w 1026823"/>
                  <a:gd name="connsiteY2" fmla="*/ 640897 h 873898"/>
                  <a:gd name="connsiteX3" fmla="*/ 36969 w 1026823"/>
                  <a:gd name="connsiteY3" fmla="*/ 632772 h 873898"/>
                  <a:gd name="connsiteX4" fmla="*/ 588820 w 1026823"/>
                  <a:gd name="connsiteY4" fmla="*/ 780420 h 873898"/>
                  <a:gd name="connsiteX5" fmla="*/ 611394 w 1026823"/>
                  <a:gd name="connsiteY5" fmla="*/ 850237 h 873898"/>
                  <a:gd name="connsiteX6" fmla="*/ 613135 w 1026823"/>
                  <a:gd name="connsiteY6" fmla="*/ 873898 h 873898"/>
                  <a:gd name="connsiteX7" fmla="*/ 686797 w 1026823"/>
                  <a:gd name="connsiteY7" fmla="*/ 846891 h 873898"/>
                  <a:gd name="connsiteX8" fmla="*/ 779102 w 1026823"/>
                  <a:gd name="connsiteY8" fmla="*/ 794358 h 873898"/>
                  <a:gd name="connsiteX9" fmla="*/ 827710 w 1026823"/>
                  <a:gd name="connsiteY9" fmla="*/ 754679 h 873898"/>
                  <a:gd name="connsiteX10" fmla="*/ 1026823 w 1026823"/>
                  <a:gd name="connsiteY10" fmla="*/ 754680 h 873898"/>
                  <a:gd name="connsiteX11" fmla="*/ 924198 w 1026823"/>
                  <a:gd name="connsiteY11" fmla="*/ 653130 h 873898"/>
                  <a:gd name="connsiteX12" fmla="*/ 971137 w 1026823"/>
                  <a:gd name="connsiteY12" fmla="*/ 575129 h 873898"/>
                  <a:gd name="connsiteX13" fmla="*/ 984441 w 1026823"/>
                  <a:gd name="connsiteY13" fmla="*/ 231410 h 873898"/>
                  <a:gd name="connsiteX14" fmla="*/ 330098 w 1026823"/>
                  <a:gd name="connsiteY14" fmla="*/ 57697 h 87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6823" h="873898">
                    <a:moveTo>
                      <a:pt x="330098" y="57697"/>
                    </a:moveTo>
                    <a:cubicBezTo>
                      <a:pt x="100074" y="164438"/>
                      <a:pt x="-30706" y="388757"/>
                      <a:pt x="6180" y="589165"/>
                    </a:cubicBezTo>
                    <a:lnTo>
                      <a:pt x="22358" y="640897"/>
                    </a:lnTo>
                    <a:lnTo>
                      <a:pt x="36969" y="632772"/>
                    </a:lnTo>
                    <a:cubicBezTo>
                      <a:pt x="257638" y="533045"/>
                      <a:pt x="504711" y="599149"/>
                      <a:pt x="588820" y="780420"/>
                    </a:cubicBezTo>
                    <a:cubicBezTo>
                      <a:pt x="599334" y="803079"/>
                      <a:pt x="606803" y="826465"/>
                      <a:pt x="611394" y="850237"/>
                    </a:cubicBezTo>
                    <a:lnTo>
                      <a:pt x="613135" y="873898"/>
                    </a:lnTo>
                    <a:lnTo>
                      <a:pt x="686797" y="846891"/>
                    </a:lnTo>
                    <a:cubicBezTo>
                      <a:pt x="719657" y="831643"/>
                      <a:pt x="750492" y="813994"/>
                      <a:pt x="779102" y="794358"/>
                    </a:cubicBezTo>
                    <a:lnTo>
                      <a:pt x="827710" y="754679"/>
                    </a:lnTo>
                    <a:lnTo>
                      <a:pt x="1026823" y="754680"/>
                    </a:lnTo>
                    <a:lnTo>
                      <a:pt x="924198" y="653130"/>
                    </a:lnTo>
                    <a:lnTo>
                      <a:pt x="971137" y="575129"/>
                    </a:lnTo>
                    <a:cubicBezTo>
                      <a:pt x="1025001" y="463748"/>
                      <a:pt x="1033691" y="340375"/>
                      <a:pt x="984441" y="231410"/>
                    </a:cubicBezTo>
                    <a:cubicBezTo>
                      <a:pt x="885942" y="13480"/>
                      <a:pt x="592981" y="-64294"/>
                      <a:pt x="330098" y="5769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>
                <a:off x="2152799" y="4969853"/>
                <a:ext cx="156999" cy="159080"/>
              </a:xfrm>
              <a:prstGeom prst="ellipse">
                <a:avLst/>
              </a:prstGeom>
              <a:solidFill>
                <a:srgbClr val="23B7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H="1">
                <a:off x="1874687" y="4968239"/>
                <a:ext cx="156999" cy="159080"/>
              </a:xfrm>
              <a:prstGeom prst="ellipse">
                <a:avLst/>
              </a:prstGeom>
              <a:solidFill>
                <a:srgbClr val="23B7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187" name="任意多边形 186"/>
              <p:cNvSpPr/>
              <p:nvPr/>
            </p:nvSpPr>
            <p:spPr>
              <a:xfrm rot="1476391">
                <a:off x="2173536" y="5141642"/>
                <a:ext cx="857989" cy="755851"/>
              </a:xfrm>
              <a:custGeom>
                <a:avLst/>
                <a:gdLst>
                  <a:gd name="connsiteX0" fmla="*/ 240654 w 748594"/>
                  <a:gd name="connsiteY0" fmla="*/ 41512 h 650846"/>
                  <a:gd name="connsiteX1" fmla="*/ 717696 w 748594"/>
                  <a:gd name="connsiteY1" fmla="*/ 166498 h 650846"/>
                  <a:gd name="connsiteX2" fmla="*/ 707997 w 748594"/>
                  <a:gd name="connsiteY2" fmla="*/ 413802 h 650846"/>
                  <a:gd name="connsiteX3" fmla="*/ 673776 w 748594"/>
                  <a:gd name="connsiteY3" fmla="*/ 469924 h 650846"/>
                  <a:gd name="connsiteX4" fmla="*/ 748594 w 748594"/>
                  <a:gd name="connsiteY4" fmla="*/ 542988 h 650846"/>
                  <a:gd name="connsiteX5" fmla="*/ 603433 w 748594"/>
                  <a:gd name="connsiteY5" fmla="*/ 542988 h 650846"/>
                  <a:gd name="connsiteX6" fmla="*/ 567996 w 748594"/>
                  <a:gd name="connsiteY6" fmla="*/ 571537 h 650846"/>
                  <a:gd name="connsiteX7" fmla="*/ 500702 w 748594"/>
                  <a:gd name="connsiteY7" fmla="*/ 609334 h 650846"/>
                  <a:gd name="connsiteX8" fmla="*/ 23659 w 748594"/>
                  <a:gd name="connsiteY8" fmla="*/ 484348 h 650846"/>
                  <a:gd name="connsiteX9" fmla="*/ 240654 w 748594"/>
                  <a:gd name="connsiteY9" fmla="*/ 41512 h 65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594" h="650846">
                    <a:moveTo>
                      <a:pt x="240654" y="41512"/>
                    </a:moveTo>
                    <a:cubicBezTo>
                      <a:pt x="432306" y="-46260"/>
                      <a:pt x="645886" y="9698"/>
                      <a:pt x="717696" y="166498"/>
                    </a:cubicBezTo>
                    <a:cubicBezTo>
                      <a:pt x="753601" y="244898"/>
                      <a:pt x="747266" y="333664"/>
                      <a:pt x="707997" y="413802"/>
                    </a:cubicBezTo>
                    <a:lnTo>
                      <a:pt x="673776" y="469924"/>
                    </a:lnTo>
                    <a:lnTo>
                      <a:pt x="748594" y="542988"/>
                    </a:lnTo>
                    <a:lnTo>
                      <a:pt x="603433" y="542988"/>
                    </a:lnTo>
                    <a:lnTo>
                      <a:pt x="567996" y="571537"/>
                    </a:lnTo>
                    <a:cubicBezTo>
                      <a:pt x="547138" y="585665"/>
                      <a:pt x="524658" y="598363"/>
                      <a:pt x="500702" y="609334"/>
                    </a:cubicBezTo>
                    <a:cubicBezTo>
                      <a:pt x="309049" y="697106"/>
                      <a:pt x="95470" y="641148"/>
                      <a:pt x="23659" y="484348"/>
                    </a:cubicBezTo>
                    <a:cubicBezTo>
                      <a:pt x="-48151" y="327548"/>
                      <a:pt x="49001" y="129283"/>
                      <a:pt x="240654" y="41512"/>
                    </a:cubicBezTo>
                    <a:close/>
                  </a:path>
                </a:pathLst>
              </a:custGeom>
              <a:solidFill>
                <a:srgbClr val="FDFE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188" name="椭圆 187"/>
              <p:cNvSpPr/>
              <p:nvPr/>
            </p:nvSpPr>
            <p:spPr>
              <a:xfrm>
                <a:off x="2420734" y="5335360"/>
                <a:ext cx="131184" cy="132924"/>
              </a:xfrm>
              <a:prstGeom prst="ellipse">
                <a:avLst/>
              </a:prstGeom>
              <a:solidFill>
                <a:srgbClr val="23B7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190" name="椭圆 189"/>
              <p:cNvSpPr/>
              <p:nvPr/>
            </p:nvSpPr>
            <p:spPr>
              <a:xfrm>
                <a:off x="2653118" y="5334012"/>
                <a:ext cx="131184" cy="132924"/>
              </a:xfrm>
              <a:prstGeom prst="ellipse">
                <a:avLst/>
              </a:prstGeom>
              <a:solidFill>
                <a:srgbClr val="23B7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</p:grpSp>
      <p:sp>
        <p:nvSpPr>
          <p:cNvPr id="191" name="圆角矩形 190"/>
          <p:cNvSpPr/>
          <p:nvPr/>
        </p:nvSpPr>
        <p:spPr>
          <a:xfrm>
            <a:off x="3133971" y="1428496"/>
            <a:ext cx="1449370" cy="496918"/>
          </a:xfrm>
          <a:prstGeom prst="roundRect">
            <a:avLst>
              <a:gd name="adj" fmla="val 19043"/>
            </a:avLst>
          </a:prstGeom>
          <a:solidFill>
            <a:schemeClr val="bg2">
              <a:lumMod val="50000"/>
              <a:alpha val="20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社交化</a:t>
            </a:r>
          </a:p>
        </p:txBody>
      </p:sp>
      <p:sp>
        <p:nvSpPr>
          <p:cNvPr id="192" name="圆角矩形 191"/>
          <p:cNvSpPr/>
          <p:nvPr/>
        </p:nvSpPr>
        <p:spPr>
          <a:xfrm>
            <a:off x="5735941" y="931578"/>
            <a:ext cx="1588621" cy="496918"/>
          </a:xfrm>
          <a:prstGeom prst="roundRect">
            <a:avLst>
              <a:gd name="adj" fmla="val 19043"/>
            </a:avLst>
          </a:prstGeom>
          <a:solidFill>
            <a:schemeClr val="bg1">
              <a:lumMod val="75000"/>
              <a:alpha val="26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电商入口</a:t>
            </a:r>
          </a:p>
        </p:txBody>
      </p:sp>
      <p:sp>
        <p:nvSpPr>
          <p:cNvPr id="193" name="圆角矩形 192"/>
          <p:cNvSpPr/>
          <p:nvPr/>
        </p:nvSpPr>
        <p:spPr>
          <a:xfrm>
            <a:off x="6326120" y="4137404"/>
            <a:ext cx="1449370" cy="496918"/>
          </a:xfrm>
          <a:prstGeom prst="roundRect">
            <a:avLst>
              <a:gd name="adj" fmla="val 19043"/>
            </a:avLst>
          </a:prstGeom>
          <a:solidFill>
            <a:schemeClr val="bg1">
              <a:lumMod val="75000"/>
              <a:alpha val="10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en-US" altLang="zh-CN" sz="20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000" b="1" kern="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" name="圆角矩形 193"/>
          <p:cNvSpPr/>
          <p:nvPr/>
        </p:nvSpPr>
        <p:spPr>
          <a:xfrm>
            <a:off x="7361742" y="3274331"/>
            <a:ext cx="1861644" cy="496918"/>
          </a:xfrm>
          <a:prstGeom prst="roundRect">
            <a:avLst>
              <a:gd name="adj" fmla="val 19043"/>
            </a:avLst>
          </a:prstGeom>
          <a:solidFill>
            <a:schemeClr val="tx1">
              <a:lumMod val="85000"/>
              <a:lumOff val="15000"/>
              <a:alpha val="10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en-US" altLang="zh-CN" sz="2000" kern="1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Siri</a:t>
            </a:r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化</a:t>
            </a:r>
          </a:p>
        </p:txBody>
      </p:sp>
      <p:sp>
        <p:nvSpPr>
          <p:cNvPr id="195" name="圆角矩形 194"/>
          <p:cNvSpPr/>
          <p:nvPr/>
        </p:nvSpPr>
        <p:spPr>
          <a:xfrm>
            <a:off x="2410524" y="2777413"/>
            <a:ext cx="1651938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各信息入口</a:t>
            </a:r>
            <a:endParaRPr lang="zh-CN" altLang="en-US" sz="2000" kern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6" name="圆角矩形 195"/>
          <p:cNvSpPr/>
          <p:nvPr/>
        </p:nvSpPr>
        <p:spPr>
          <a:xfrm>
            <a:off x="7810204" y="2001809"/>
            <a:ext cx="1929112" cy="496918"/>
          </a:xfrm>
          <a:prstGeom prst="roundRect">
            <a:avLst>
              <a:gd name="adj" fmla="val 19043"/>
            </a:avLst>
          </a:prstGeom>
          <a:solidFill>
            <a:srgbClr val="E5C243">
              <a:lumMod val="50000"/>
              <a:alpha val="10000"/>
            </a:srgb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资源整合</a:t>
            </a:r>
          </a:p>
        </p:txBody>
      </p:sp>
      <p:sp>
        <p:nvSpPr>
          <p:cNvPr id="197" name="圆角矩形 196"/>
          <p:cNvSpPr/>
          <p:nvPr/>
        </p:nvSpPr>
        <p:spPr>
          <a:xfrm>
            <a:off x="3789030" y="3830707"/>
            <a:ext cx="1588621" cy="496918"/>
          </a:xfrm>
          <a:prstGeom prst="roundRect">
            <a:avLst>
              <a:gd name="adj" fmla="val 19043"/>
            </a:avLst>
          </a:prstGeom>
          <a:solidFill>
            <a:schemeClr val="bg1">
              <a:lumMod val="85000"/>
              <a:alpha val="42000"/>
            </a:schemeClr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wrap="none" lIns="0" tIns="0" rIns="0" bIns="0" anchor="ctr" anchorCtr="1"/>
          <a:lstStyle/>
          <a:p>
            <a:pPr algn="ctr"/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开放性</a:t>
            </a:r>
          </a:p>
        </p:txBody>
      </p:sp>
      <p:sp>
        <p:nvSpPr>
          <p:cNvPr id="19" name="矩形 18"/>
          <p:cNvSpPr/>
          <p:nvPr/>
        </p:nvSpPr>
        <p:spPr>
          <a:xfrm>
            <a:off x="2743200" y="4743265"/>
            <a:ext cx="67056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2800" dirty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在</a:t>
            </a:r>
            <a:r>
              <a:rPr lang="zh-CN" altLang="en-US" sz="3600" dirty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越来越广</a:t>
            </a:r>
            <a:r>
              <a:rPr lang="zh-CN" altLang="en-US" sz="2800" dirty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的范围内</a:t>
            </a:r>
            <a:r>
              <a:rPr lang="zh-CN" altLang="en-US" sz="2800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，</a:t>
            </a:r>
            <a:endParaRPr lang="en-US" altLang="zh-CN" sz="2800" dirty="0" smtClean="0">
              <a:solidFill>
                <a:srgbClr val="C00000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  <a:p>
            <a:pPr algn="ctr"/>
            <a:r>
              <a:rPr lang="zh-CN" altLang="en-US" sz="2800" dirty="0" smtClean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越来越</a:t>
            </a:r>
            <a:r>
              <a:rPr lang="zh-CN" altLang="en-US" sz="2800" dirty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多地占领用户</a:t>
            </a:r>
            <a:r>
              <a:rPr lang="zh-CN" altLang="en-US" sz="4400" dirty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更多</a:t>
            </a:r>
            <a:r>
              <a:rPr lang="zh-CN" altLang="en-US" sz="2800" dirty="0">
                <a:solidFill>
                  <a:srgbClr val="C0000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的手机时间</a:t>
            </a:r>
          </a:p>
        </p:txBody>
      </p:sp>
    </p:spTree>
    <p:extLst>
      <p:ext uri="{BB962C8B-B14F-4D97-AF65-F5344CB8AC3E}">
        <p14:creationId xmlns:p14="http://schemas.microsoft.com/office/powerpoint/2010/main" val="3589215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 animBg="1"/>
      <p:bldP spid="192" grpId="0" animBg="1"/>
      <p:bldP spid="193" grpId="0" animBg="1"/>
      <p:bldP spid="194" grpId="0" animBg="1"/>
      <p:bldP spid="195" grpId="0" animBg="1"/>
      <p:bldP spid="196" grpId="0" animBg="1"/>
      <p:bldP spid="19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2012" y="1398019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微信与其他同类产品的区别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 rotWithShape="1">
          <a:blip r:embed="rId2"/>
          <a:srcRect l="2793" t="3189" r="2972" b="1913"/>
          <a:stretch/>
        </p:blipFill>
        <p:spPr>
          <a:xfrm>
            <a:off x="6530393" y="4825109"/>
            <a:ext cx="482290" cy="480445"/>
          </a:xfrm>
          <a:prstGeom prst="roundRect">
            <a:avLst>
              <a:gd name="adj" fmla="val 17819"/>
            </a:avLst>
          </a:prstGeom>
        </p:spPr>
      </p:pic>
      <p:grpSp>
        <p:nvGrpSpPr>
          <p:cNvPr id="102" name="组合 101"/>
          <p:cNvGrpSpPr/>
          <p:nvPr/>
        </p:nvGrpSpPr>
        <p:grpSpPr>
          <a:xfrm>
            <a:off x="3183812" y="2752434"/>
            <a:ext cx="5874302" cy="591124"/>
            <a:chOff x="3183812" y="2752434"/>
            <a:chExt cx="5874302" cy="591124"/>
          </a:xfrm>
        </p:grpSpPr>
        <p:sp>
          <p:nvSpPr>
            <p:cNvPr id="73" name="Rectangle 53"/>
            <p:cNvSpPr>
              <a:spLocks noChangeArrowheads="1"/>
            </p:cNvSpPr>
            <p:nvPr/>
          </p:nvSpPr>
          <p:spPr bwMode="auto">
            <a:xfrm>
              <a:off x="3183812" y="2752434"/>
              <a:ext cx="1890261" cy="59112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DDDDDD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accent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文字</a:t>
              </a:r>
              <a:r>
                <a:rPr kumimoji="1" lang="en-US" altLang="zh-CN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+</a:t>
              </a: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声音</a:t>
              </a:r>
              <a:r>
                <a:rPr kumimoji="1" lang="en-US" altLang="zh-CN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+</a:t>
              </a: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图片</a:t>
              </a:r>
              <a:r>
                <a:rPr kumimoji="1" lang="en-US" altLang="zh-CN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+</a:t>
              </a: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链接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  <a:p>
              <a:pPr algn="r"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字数限制较小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</p:txBody>
        </p:sp>
        <p:sp>
          <p:nvSpPr>
            <p:cNvPr id="74" name="Rectangle 53"/>
            <p:cNvSpPr>
              <a:spLocks noChangeArrowheads="1"/>
            </p:cNvSpPr>
            <p:nvPr/>
          </p:nvSpPr>
          <p:spPr bwMode="auto">
            <a:xfrm>
              <a:off x="7074879" y="2841834"/>
              <a:ext cx="1983235" cy="3508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DDDDDD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accent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latinLnBrk="1">
                <a:lnSpc>
                  <a:spcPct val="120000"/>
                </a:lnSpc>
              </a:pPr>
              <a:r>
                <a:rPr kumimoji="1"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收费</a:t>
              </a: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、形式单一、</a:t>
              </a:r>
              <a:r>
                <a:rPr kumimoji="1" lang="en-US" altLang="zh-CN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70</a:t>
              </a: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字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2914507" y="3605132"/>
            <a:ext cx="6319938" cy="867930"/>
            <a:chOff x="2914507" y="3605132"/>
            <a:chExt cx="6319938" cy="867930"/>
          </a:xfrm>
        </p:grpSpPr>
        <p:sp>
          <p:nvSpPr>
            <p:cNvPr id="75" name="Rectangle 53"/>
            <p:cNvSpPr>
              <a:spLocks noChangeArrowheads="1"/>
            </p:cNvSpPr>
            <p:nvPr/>
          </p:nvSpPr>
          <p:spPr bwMode="auto">
            <a:xfrm>
              <a:off x="2914507" y="3623406"/>
              <a:ext cx="2159566" cy="8496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DDDDDD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accent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以真实社交圈为基础组建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  <a:p>
              <a:pPr algn="r"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侧重双向交流，信息私密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  <a:p>
              <a:pPr algn="r"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主要针对手机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</p:txBody>
        </p:sp>
        <p:sp>
          <p:nvSpPr>
            <p:cNvPr id="76" name="Rectangle 53"/>
            <p:cNvSpPr>
              <a:spLocks noChangeArrowheads="1"/>
            </p:cNvSpPr>
            <p:nvPr/>
          </p:nvSpPr>
          <p:spPr bwMode="auto">
            <a:xfrm>
              <a:off x="7074879" y="3605132"/>
              <a:ext cx="2159566" cy="8679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DDDDDD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accent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以网络社交</a:t>
              </a:r>
              <a:r>
                <a:rPr kumimoji="1"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圈为基础组建</a:t>
              </a:r>
            </a:p>
            <a:p>
              <a:pPr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侧重单向接受，信息公开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  <a:p>
              <a:pPr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针对</a:t>
              </a:r>
              <a:r>
                <a:rPr kumimoji="1" lang="en-US" altLang="zh-CN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PC</a:t>
              </a: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、手机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1657753" y="4671060"/>
            <a:ext cx="8294837" cy="867930"/>
            <a:chOff x="1657753" y="4671060"/>
            <a:chExt cx="8294837" cy="867930"/>
          </a:xfrm>
        </p:grpSpPr>
        <p:sp>
          <p:nvSpPr>
            <p:cNvPr id="77" name="Rectangle 53"/>
            <p:cNvSpPr>
              <a:spLocks noChangeArrowheads="1"/>
            </p:cNvSpPr>
            <p:nvPr/>
          </p:nvSpPr>
          <p:spPr bwMode="auto">
            <a:xfrm>
              <a:off x="1657753" y="4671060"/>
              <a:ext cx="3416320" cy="8679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DDDDDD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accent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用户圈子相对私密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  <a:p>
              <a:pPr algn="r"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倡导先服务再营销，对用户而言价值更高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  <a:p>
              <a:pPr algn="r"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基于地理位置的社交功能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</p:txBody>
        </p:sp>
        <p:sp>
          <p:nvSpPr>
            <p:cNvPr id="78" name="Rectangle 53"/>
            <p:cNvSpPr>
              <a:spLocks noChangeArrowheads="1"/>
            </p:cNvSpPr>
            <p:nvPr/>
          </p:nvSpPr>
          <p:spPr bwMode="auto">
            <a:xfrm>
              <a:off x="7074879" y="4671060"/>
              <a:ext cx="2877711" cy="8679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DDDDDD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accent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用户圈子相对开放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  <a:p>
              <a:pPr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可进行主动营销</a:t>
              </a:r>
              <a:r>
                <a:rPr kumimoji="1"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，</a:t>
              </a: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但用户感受不佳</a:t>
              </a:r>
              <a:endPara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  <a:p>
              <a:pPr latinLnBrk="1">
                <a:lnSpc>
                  <a:spcPct val="120000"/>
                </a:lnSpc>
              </a:pPr>
              <a:r>
                <a:rPr kumimoji="1"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微软雅黑" pitchFamily="34" charset="-122"/>
                </a:rPr>
                <a:t>基于圈子的社交功能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5182488" y="2718345"/>
            <a:ext cx="1827025" cy="2690012"/>
            <a:chOff x="5182488" y="2718345"/>
            <a:chExt cx="1827025" cy="2690012"/>
          </a:xfrm>
        </p:grpSpPr>
        <p:grpSp>
          <p:nvGrpSpPr>
            <p:cNvPr id="26" name="组合 25"/>
            <p:cNvGrpSpPr/>
            <p:nvPr/>
          </p:nvGrpSpPr>
          <p:grpSpPr>
            <a:xfrm>
              <a:off x="5182488" y="2718345"/>
              <a:ext cx="1827025" cy="645195"/>
              <a:chOff x="1204933" y="2127187"/>
              <a:chExt cx="1660932" cy="586541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204933" y="2181645"/>
                <a:ext cx="1660932" cy="436768"/>
                <a:chOff x="476339" y="2181644"/>
                <a:chExt cx="3049647" cy="801953"/>
              </a:xfrm>
            </p:grpSpPr>
            <p:grpSp>
              <p:nvGrpSpPr>
                <p:cNvPr id="6" name="组合 5"/>
                <p:cNvGrpSpPr/>
                <p:nvPr/>
              </p:nvGrpSpPr>
              <p:grpSpPr>
                <a:xfrm flipH="1">
                  <a:off x="2724034" y="2181644"/>
                  <a:ext cx="801952" cy="801952"/>
                  <a:chOff x="5255151" y="3467054"/>
                  <a:chExt cx="432675" cy="432675"/>
                </a:xfrm>
              </p:grpSpPr>
              <p:sp>
                <p:nvSpPr>
                  <p:cNvPr id="7" name="圆角矩形 6"/>
                  <p:cNvSpPr/>
                  <p:nvPr/>
                </p:nvSpPr>
                <p:spPr>
                  <a:xfrm>
                    <a:off x="5255151" y="3467054"/>
                    <a:ext cx="432675" cy="432675"/>
                  </a:xfrm>
                  <a:prstGeom prst="roundRect">
                    <a:avLst/>
                  </a:prstGeom>
                  <a:solidFill>
                    <a:srgbClr val="23B72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000"/>
                  </a:p>
                </p:txBody>
              </p:sp>
              <p:sp>
                <p:nvSpPr>
                  <p:cNvPr id="12" name="任意多边形 11"/>
                  <p:cNvSpPr/>
                  <p:nvPr/>
                </p:nvSpPr>
                <p:spPr>
                  <a:xfrm rot="1476391">
                    <a:off x="5320660" y="3550519"/>
                    <a:ext cx="301656" cy="265746"/>
                  </a:xfrm>
                  <a:custGeom>
                    <a:avLst/>
                    <a:gdLst>
                      <a:gd name="connsiteX0" fmla="*/ 240654 w 748594"/>
                      <a:gd name="connsiteY0" fmla="*/ 41512 h 650846"/>
                      <a:gd name="connsiteX1" fmla="*/ 717696 w 748594"/>
                      <a:gd name="connsiteY1" fmla="*/ 166498 h 650846"/>
                      <a:gd name="connsiteX2" fmla="*/ 707997 w 748594"/>
                      <a:gd name="connsiteY2" fmla="*/ 413802 h 650846"/>
                      <a:gd name="connsiteX3" fmla="*/ 673776 w 748594"/>
                      <a:gd name="connsiteY3" fmla="*/ 469924 h 650846"/>
                      <a:gd name="connsiteX4" fmla="*/ 748594 w 748594"/>
                      <a:gd name="connsiteY4" fmla="*/ 542988 h 650846"/>
                      <a:gd name="connsiteX5" fmla="*/ 603433 w 748594"/>
                      <a:gd name="connsiteY5" fmla="*/ 542988 h 650846"/>
                      <a:gd name="connsiteX6" fmla="*/ 567996 w 748594"/>
                      <a:gd name="connsiteY6" fmla="*/ 571537 h 650846"/>
                      <a:gd name="connsiteX7" fmla="*/ 500702 w 748594"/>
                      <a:gd name="connsiteY7" fmla="*/ 609334 h 650846"/>
                      <a:gd name="connsiteX8" fmla="*/ 23659 w 748594"/>
                      <a:gd name="connsiteY8" fmla="*/ 484348 h 650846"/>
                      <a:gd name="connsiteX9" fmla="*/ 240654 w 748594"/>
                      <a:gd name="connsiteY9" fmla="*/ 41512 h 650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48594" h="650846">
                        <a:moveTo>
                          <a:pt x="240654" y="41512"/>
                        </a:moveTo>
                        <a:cubicBezTo>
                          <a:pt x="432306" y="-46260"/>
                          <a:pt x="645886" y="9698"/>
                          <a:pt x="717696" y="166498"/>
                        </a:cubicBezTo>
                        <a:cubicBezTo>
                          <a:pt x="753601" y="244898"/>
                          <a:pt x="747266" y="333664"/>
                          <a:pt x="707997" y="413802"/>
                        </a:cubicBezTo>
                        <a:lnTo>
                          <a:pt x="673776" y="469924"/>
                        </a:lnTo>
                        <a:lnTo>
                          <a:pt x="748594" y="542988"/>
                        </a:lnTo>
                        <a:lnTo>
                          <a:pt x="603433" y="542988"/>
                        </a:lnTo>
                        <a:lnTo>
                          <a:pt x="567996" y="571537"/>
                        </a:lnTo>
                        <a:cubicBezTo>
                          <a:pt x="547138" y="585665"/>
                          <a:pt x="524658" y="598363"/>
                          <a:pt x="500702" y="609334"/>
                        </a:cubicBezTo>
                        <a:cubicBezTo>
                          <a:pt x="309049" y="697106"/>
                          <a:pt x="95470" y="641148"/>
                          <a:pt x="23659" y="484348"/>
                        </a:cubicBezTo>
                        <a:cubicBezTo>
                          <a:pt x="-48151" y="327548"/>
                          <a:pt x="49001" y="129283"/>
                          <a:pt x="240654" y="41512"/>
                        </a:cubicBezTo>
                        <a:close/>
                      </a:path>
                    </a:pathLst>
                  </a:custGeom>
                  <a:solidFill>
                    <a:srgbClr val="FDFEF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</p:grpSp>
            <p:grpSp>
              <p:nvGrpSpPr>
                <p:cNvPr id="15" name="组合 14"/>
                <p:cNvGrpSpPr/>
                <p:nvPr/>
              </p:nvGrpSpPr>
              <p:grpSpPr>
                <a:xfrm>
                  <a:off x="476339" y="2181645"/>
                  <a:ext cx="801952" cy="801952"/>
                  <a:chOff x="5572082" y="3322913"/>
                  <a:chExt cx="582699" cy="582699"/>
                </a:xfrm>
              </p:grpSpPr>
              <p:sp>
                <p:nvSpPr>
                  <p:cNvPr id="16" name="圆角矩形 15"/>
                  <p:cNvSpPr/>
                  <p:nvPr/>
                </p:nvSpPr>
                <p:spPr>
                  <a:xfrm>
                    <a:off x="5572082" y="3322913"/>
                    <a:ext cx="582699" cy="582699"/>
                  </a:xfrm>
                  <a:prstGeom prst="roundRect">
                    <a:avLst/>
                  </a:prstGeom>
                  <a:solidFill>
                    <a:srgbClr val="23B72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000"/>
                  </a:p>
                </p:txBody>
              </p:sp>
              <p:grpSp>
                <p:nvGrpSpPr>
                  <p:cNvPr id="17" name="组合 16"/>
                  <p:cNvGrpSpPr/>
                  <p:nvPr/>
                </p:nvGrpSpPr>
                <p:grpSpPr>
                  <a:xfrm>
                    <a:off x="5602520" y="3404000"/>
                    <a:ext cx="521824" cy="412261"/>
                    <a:chOff x="1547321" y="4724913"/>
                    <a:chExt cx="1484204" cy="1172580"/>
                  </a:xfrm>
                </p:grpSpPr>
                <p:sp>
                  <p:nvSpPr>
                    <p:cNvPr id="18" name="任意多边形 17"/>
                    <p:cNvSpPr/>
                    <p:nvPr/>
                  </p:nvSpPr>
                  <p:spPr>
                    <a:xfrm rot="20123609" flipH="1">
                      <a:off x="1547321" y="4724913"/>
                      <a:ext cx="1026823" cy="873898"/>
                    </a:xfrm>
                    <a:custGeom>
                      <a:avLst/>
                      <a:gdLst>
                        <a:gd name="connsiteX0" fmla="*/ 330098 w 1026823"/>
                        <a:gd name="connsiteY0" fmla="*/ 57697 h 873898"/>
                        <a:gd name="connsiteX1" fmla="*/ 6180 w 1026823"/>
                        <a:gd name="connsiteY1" fmla="*/ 589165 h 873898"/>
                        <a:gd name="connsiteX2" fmla="*/ 22358 w 1026823"/>
                        <a:gd name="connsiteY2" fmla="*/ 640897 h 873898"/>
                        <a:gd name="connsiteX3" fmla="*/ 36969 w 1026823"/>
                        <a:gd name="connsiteY3" fmla="*/ 632772 h 873898"/>
                        <a:gd name="connsiteX4" fmla="*/ 588820 w 1026823"/>
                        <a:gd name="connsiteY4" fmla="*/ 780420 h 873898"/>
                        <a:gd name="connsiteX5" fmla="*/ 611394 w 1026823"/>
                        <a:gd name="connsiteY5" fmla="*/ 850237 h 873898"/>
                        <a:gd name="connsiteX6" fmla="*/ 613135 w 1026823"/>
                        <a:gd name="connsiteY6" fmla="*/ 873898 h 873898"/>
                        <a:gd name="connsiteX7" fmla="*/ 686797 w 1026823"/>
                        <a:gd name="connsiteY7" fmla="*/ 846891 h 873898"/>
                        <a:gd name="connsiteX8" fmla="*/ 779102 w 1026823"/>
                        <a:gd name="connsiteY8" fmla="*/ 794358 h 873898"/>
                        <a:gd name="connsiteX9" fmla="*/ 827710 w 1026823"/>
                        <a:gd name="connsiteY9" fmla="*/ 754679 h 873898"/>
                        <a:gd name="connsiteX10" fmla="*/ 1026823 w 1026823"/>
                        <a:gd name="connsiteY10" fmla="*/ 754680 h 873898"/>
                        <a:gd name="connsiteX11" fmla="*/ 924198 w 1026823"/>
                        <a:gd name="connsiteY11" fmla="*/ 653130 h 873898"/>
                        <a:gd name="connsiteX12" fmla="*/ 971137 w 1026823"/>
                        <a:gd name="connsiteY12" fmla="*/ 575129 h 873898"/>
                        <a:gd name="connsiteX13" fmla="*/ 984441 w 1026823"/>
                        <a:gd name="connsiteY13" fmla="*/ 231410 h 873898"/>
                        <a:gd name="connsiteX14" fmla="*/ 330098 w 1026823"/>
                        <a:gd name="connsiteY14" fmla="*/ 57697 h 8738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026823" h="873898">
                          <a:moveTo>
                            <a:pt x="330098" y="57697"/>
                          </a:moveTo>
                          <a:cubicBezTo>
                            <a:pt x="100074" y="164438"/>
                            <a:pt x="-30706" y="388757"/>
                            <a:pt x="6180" y="589165"/>
                          </a:cubicBezTo>
                          <a:lnTo>
                            <a:pt x="22358" y="640897"/>
                          </a:lnTo>
                          <a:lnTo>
                            <a:pt x="36969" y="632772"/>
                          </a:lnTo>
                          <a:cubicBezTo>
                            <a:pt x="257638" y="533045"/>
                            <a:pt x="504711" y="599149"/>
                            <a:pt x="588820" y="780420"/>
                          </a:cubicBezTo>
                          <a:cubicBezTo>
                            <a:pt x="599334" y="803079"/>
                            <a:pt x="606803" y="826465"/>
                            <a:pt x="611394" y="850237"/>
                          </a:cubicBezTo>
                          <a:lnTo>
                            <a:pt x="613135" y="873898"/>
                          </a:lnTo>
                          <a:lnTo>
                            <a:pt x="686797" y="846891"/>
                          </a:lnTo>
                          <a:cubicBezTo>
                            <a:pt x="719657" y="831643"/>
                            <a:pt x="750492" y="813994"/>
                            <a:pt x="779102" y="794358"/>
                          </a:cubicBezTo>
                          <a:lnTo>
                            <a:pt x="827710" y="754679"/>
                          </a:lnTo>
                          <a:lnTo>
                            <a:pt x="1026823" y="754680"/>
                          </a:lnTo>
                          <a:lnTo>
                            <a:pt x="924198" y="653130"/>
                          </a:lnTo>
                          <a:lnTo>
                            <a:pt x="971137" y="575129"/>
                          </a:lnTo>
                          <a:cubicBezTo>
                            <a:pt x="1025001" y="463748"/>
                            <a:pt x="1033691" y="340375"/>
                            <a:pt x="984441" y="231410"/>
                          </a:cubicBezTo>
                          <a:cubicBezTo>
                            <a:pt x="885942" y="13480"/>
                            <a:pt x="592981" y="-64294"/>
                            <a:pt x="330098" y="57697"/>
                          </a:cubicBez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zh-CN" altLang="en-US" sz="2400"/>
                    </a:p>
                  </p:txBody>
                </p:sp>
                <p:sp>
                  <p:nvSpPr>
                    <p:cNvPr id="19" name="椭圆 18"/>
                    <p:cNvSpPr/>
                    <p:nvPr/>
                  </p:nvSpPr>
                  <p:spPr>
                    <a:xfrm flipH="1">
                      <a:off x="2152799" y="4969853"/>
                      <a:ext cx="156999" cy="159080"/>
                    </a:xfrm>
                    <a:prstGeom prst="ellipse">
                      <a:avLst/>
                    </a:prstGeom>
                    <a:solidFill>
                      <a:srgbClr val="23B72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2400"/>
                    </a:p>
                  </p:txBody>
                </p:sp>
                <p:sp>
                  <p:nvSpPr>
                    <p:cNvPr id="20" name="椭圆 19"/>
                    <p:cNvSpPr/>
                    <p:nvPr/>
                  </p:nvSpPr>
                  <p:spPr>
                    <a:xfrm flipH="1">
                      <a:off x="1874687" y="4968239"/>
                      <a:ext cx="156999" cy="159080"/>
                    </a:xfrm>
                    <a:prstGeom prst="ellipse">
                      <a:avLst/>
                    </a:prstGeom>
                    <a:solidFill>
                      <a:srgbClr val="23B72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2400"/>
                    </a:p>
                  </p:txBody>
                </p:sp>
                <p:sp>
                  <p:nvSpPr>
                    <p:cNvPr id="21" name="任意多边形 20"/>
                    <p:cNvSpPr/>
                    <p:nvPr/>
                  </p:nvSpPr>
                  <p:spPr>
                    <a:xfrm rot="1476391">
                      <a:off x="2173536" y="5141642"/>
                      <a:ext cx="857989" cy="755851"/>
                    </a:xfrm>
                    <a:custGeom>
                      <a:avLst/>
                      <a:gdLst>
                        <a:gd name="connsiteX0" fmla="*/ 240654 w 748594"/>
                        <a:gd name="connsiteY0" fmla="*/ 41512 h 650846"/>
                        <a:gd name="connsiteX1" fmla="*/ 717696 w 748594"/>
                        <a:gd name="connsiteY1" fmla="*/ 166498 h 650846"/>
                        <a:gd name="connsiteX2" fmla="*/ 707997 w 748594"/>
                        <a:gd name="connsiteY2" fmla="*/ 413802 h 650846"/>
                        <a:gd name="connsiteX3" fmla="*/ 673776 w 748594"/>
                        <a:gd name="connsiteY3" fmla="*/ 469924 h 650846"/>
                        <a:gd name="connsiteX4" fmla="*/ 748594 w 748594"/>
                        <a:gd name="connsiteY4" fmla="*/ 542988 h 650846"/>
                        <a:gd name="connsiteX5" fmla="*/ 603433 w 748594"/>
                        <a:gd name="connsiteY5" fmla="*/ 542988 h 650846"/>
                        <a:gd name="connsiteX6" fmla="*/ 567996 w 748594"/>
                        <a:gd name="connsiteY6" fmla="*/ 571537 h 650846"/>
                        <a:gd name="connsiteX7" fmla="*/ 500702 w 748594"/>
                        <a:gd name="connsiteY7" fmla="*/ 609334 h 650846"/>
                        <a:gd name="connsiteX8" fmla="*/ 23659 w 748594"/>
                        <a:gd name="connsiteY8" fmla="*/ 484348 h 650846"/>
                        <a:gd name="connsiteX9" fmla="*/ 240654 w 748594"/>
                        <a:gd name="connsiteY9" fmla="*/ 41512 h 650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48594" h="650846">
                          <a:moveTo>
                            <a:pt x="240654" y="41512"/>
                          </a:moveTo>
                          <a:cubicBezTo>
                            <a:pt x="432306" y="-46260"/>
                            <a:pt x="645886" y="9698"/>
                            <a:pt x="717696" y="166498"/>
                          </a:cubicBezTo>
                          <a:cubicBezTo>
                            <a:pt x="753601" y="244898"/>
                            <a:pt x="747266" y="333664"/>
                            <a:pt x="707997" y="413802"/>
                          </a:cubicBezTo>
                          <a:lnTo>
                            <a:pt x="673776" y="469924"/>
                          </a:lnTo>
                          <a:lnTo>
                            <a:pt x="748594" y="542988"/>
                          </a:lnTo>
                          <a:lnTo>
                            <a:pt x="603433" y="542988"/>
                          </a:lnTo>
                          <a:lnTo>
                            <a:pt x="567996" y="571537"/>
                          </a:lnTo>
                          <a:cubicBezTo>
                            <a:pt x="547138" y="585665"/>
                            <a:pt x="524658" y="598363"/>
                            <a:pt x="500702" y="609334"/>
                          </a:cubicBezTo>
                          <a:cubicBezTo>
                            <a:pt x="309049" y="697106"/>
                            <a:pt x="95470" y="641148"/>
                            <a:pt x="23659" y="484348"/>
                          </a:cubicBezTo>
                          <a:cubicBezTo>
                            <a:pt x="-48151" y="327548"/>
                            <a:pt x="49001" y="129283"/>
                            <a:pt x="240654" y="41512"/>
                          </a:cubicBezTo>
                          <a:close/>
                        </a:path>
                      </a:pathLst>
                    </a:custGeom>
                    <a:solidFill>
                      <a:srgbClr val="FDFEF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2400"/>
                    </a:p>
                  </p:txBody>
                </p:sp>
                <p:sp>
                  <p:nvSpPr>
                    <p:cNvPr id="22" name="椭圆 21"/>
                    <p:cNvSpPr/>
                    <p:nvPr/>
                  </p:nvSpPr>
                  <p:spPr>
                    <a:xfrm>
                      <a:off x="2420734" y="5335360"/>
                      <a:ext cx="131184" cy="132924"/>
                    </a:xfrm>
                    <a:prstGeom prst="ellipse">
                      <a:avLst/>
                    </a:prstGeom>
                    <a:solidFill>
                      <a:srgbClr val="23B72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2400"/>
                    </a:p>
                  </p:txBody>
                </p:sp>
                <p:sp>
                  <p:nvSpPr>
                    <p:cNvPr id="23" name="椭圆 22"/>
                    <p:cNvSpPr/>
                    <p:nvPr/>
                  </p:nvSpPr>
                  <p:spPr>
                    <a:xfrm>
                      <a:off x="2653118" y="5334012"/>
                      <a:ext cx="131184" cy="132924"/>
                    </a:xfrm>
                    <a:prstGeom prst="ellipse">
                      <a:avLst/>
                    </a:prstGeom>
                    <a:solidFill>
                      <a:srgbClr val="23B72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2400"/>
                    </a:p>
                  </p:txBody>
                </p:sp>
              </p:grpSp>
            </p:grpSp>
          </p:grpSp>
          <p:sp>
            <p:nvSpPr>
              <p:cNvPr id="25" name="矩形 24"/>
              <p:cNvSpPr/>
              <p:nvPr/>
            </p:nvSpPr>
            <p:spPr>
              <a:xfrm>
                <a:off x="1249660" y="2127187"/>
                <a:ext cx="1592100" cy="58654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solidFill>
                      <a:srgbClr val="C00000"/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VS</a:t>
                </a:r>
                <a:endParaRPr lang="zh-CN" altLang="en-US" sz="2400" b="1" dirty="0" smtClean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5183692" y="4763162"/>
              <a:ext cx="1800510" cy="645195"/>
              <a:chOff x="1204933" y="2127187"/>
              <a:chExt cx="1636827" cy="586541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1204933" y="2181644"/>
                <a:ext cx="436768" cy="436767"/>
                <a:chOff x="5572082" y="3322913"/>
                <a:chExt cx="582699" cy="582699"/>
              </a:xfrm>
            </p:grpSpPr>
            <p:sp>
              <p:nvSpPr>
                <p:cNvPr id="62" name="圆角矩形 61"/>
                <p:cNvSpPr/>
                <p:nvPr/>
              </p:nvSpPr>
              <p:spPr>
                <a:xfrm>
                  <a:off x="5572082" y="3322913"/>
                  <a:ext cx="582699" cy="582699"/>
                </a:xfrm>
                <a:prstGeom prst="roundRect">
                  <a:avLst/>
                </a:prstGeom>
                <a:solidFill>
                  <a:srgbClr val="23B72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000"/>
                </a:p>
              </p:txBody>
            </p:sp>
            <p:grpSp>
              <p:nvGrpSpPr>
                <p:cNvPr id="63" name="组合 62"/>
                <p:cNvGrpSpPr/>
                <p:nvPr/>
              </p:nvGrpSpPr>
              <p:grpSpPr>
                <a:xfrm>
                  <a:off x="5602520" y="3404000"/>
                  <a:ext cx="521824" cy="412261"/>
                  <a:chOff x="1547321" y="4724913"/>
                  <a:chExt cx="1484204" cy="1172580"/>
                </a:xfrm>
              </p:grpSpPr>
              <p:sp>
                <p:nvSpPr>
                  <p:cNvPr id="64" name="任意多边形 63"/>
                  <p:cNvSpPr/>
                  <p:nvPr/>
                </p:nvSpPr>
                <p:spPr>
                  <a:xfrm rot="20123609" flipH="1">
                    <a:off x="1547321" y="4724913"/>
                    <a:ext cx="1026823" cy="873898"/>
                  </a:xfrm>
                  <a:custGeom>
                    <a:avLst/>
                    <a:gdLst>
                      <a:gd name="connsiteX0" fmla="*/ 330098 w 1026823"/>
                      <a:gd name="connsiteY0" fmla="*/ 57697 h 873898"/>
                      <a:gd name="connsiteX1" fmla="*/ 6180 w 1026823"/>
                      <a:gd name="connsiteY1" fmla="*/ 589165 h 873898"/>
                      <a:gd name="connsiteX2" fmla="*/ 22358 w 1026823"/>
                      <a:gd name="connsiteY2" fmla="*/ 640897 h 873898"/>
                      <a:gd name="connsiteX3" fmla="*/ 36969 w 1026823"/>
                      <a:gd name="connsiteY3" fmla="*/ 632772 h 873898"/>
                      <a:gd name="connsiteX4" fmla="*/ 588820 w 1026823"/>
                      <a:gd name="connsiteY4" fmla="*/ 780420 h 873898"/>
                      <a:gd name="connsiteX5" fmla="*/ 611394 w 1026823"/>
                      <a:gd name="connsiteY5" fmla="*/ 850237 h 873898"/>
                      <a:gd name="connsiteX6" fmla="*/ 613135 w 1026823"/>
                      <a:gd name="connsiteY6" fmla="*/ 873898 h 873898"/>
                      <a:gd name="connsiteX7" fmla="*/ 686797 w 1026823"/>
                      <a:gd name="connsiteY7" fmla="*/ 846891 h 873898"/>
                      <a:gd name="connsiteX8" fmla="*/ 779102 w 1026823"/>
                      <a:gd name="connsiteY8" fmla="*/ 794358 h 873898"/>
                      <a:gd name="connsiteX9" fmla="*/ 827710 w 1026823"/>
                      <a:gd name="connsiteY9" fmla="*/ 754679 h 873898"/>
                      <a:gd name="connsiteX10" fmla="*/ 1026823 w 1026823"/>
                      <a:gd name="connsiteY10" fmla="*/ 754680 h 873898"/>
                      <a:gd name="connsiteX11" fmla="*/ 924198 w 1026823"/>
                      <a:gd name="connsiteY11" fmla="*/ 653130 h 873898"/>
                      <a:gd name="connsiteX12" fmla="*/ 971137 w 1026823"/>
                      <a:gd name="connsiteY12" fmla="*/ 575129 h 873898"/>
                      <a:gd name="connsiteX13" fmla="*/ 984441 w 1026823"/>
                      <a:gd name="connsiteY13" fmla="*/ 231410 h 873898"/>
                      <a:gd name="connsiteX14" fmla="*/ 330098 w 1026823"/>
                      <a:gd name="connsiteY14" fmla="*/ 57697 h 873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026823" h="873898">
                        <a:moveTo>
                          <a:pt x="330098" y="57697"/>
                        </a:moveTo>
                        <a:cubicBezTo>
                          <a:pt x="100074" y="164438"/>
                          <a:pt x="-30706" y="388757"/>
                          <a:pt x="6180" y="589165"/>
                        </a:cubicBezTo>
                        <a:lnTo>
                          <a:pt x="22358" y="640897"/>
                        </a:lnTo>
                        <a:lnTo>
                          <a:pt x="36969" y="632772"/>
                        </a:lnTo>
                        <a:cubicBezTo>
                          <a:pt x="257638" y="533045"/>
                          <a:pt x="504711" y="599149"/>
                          <a:pt x="588820" y="780420"/>
                        </a:cubicBezTo>
                        <a:cubicBezTo>
                          <a:pt x="599334" y="803079"/>
                          <a:pt x="606803" y="826465"/>
                          <a:pt x="611394" y="850237"/>
                        </a:cubicBezTo>
                        <a:lnTo>
                          <a:pt x="613135" y="873898"/>
                        </a:lnTo>
                        <a:lnTo>
                          <a:pt x="686797" y="846891"/>
                        </a:lnTo>
                        <a:cubicBezTo>
                          <a:pt x="719657" y="831643"/>
                          <a:pt x="750492" y="813994"/>
                          <a:pt x="779102" y="794358"/>
                        </a:cubicBezTo>
                        <a:lnTo>
                          <a:pt x="827710" y="754679"/>
                        </a:lnTo>
                        <a:lnTo>
                          <a:pt x="1026823" y="754680"/>
                        </a:lnTo>
                        <a:lnTo>
                          <a:pt x="924198" y="653130"/>
                        </a:lnTo>
                        <a:lnTo>
                          <a:pt x="971137" y="575129"/>
                        </a:lnTo>
                        <a:cubicBezTo>
                          <a:pt x="1025001" y="463748"/>
                          <a:pt x="1033691" y="340375"/>
                          <a:pt x="984441" y="231410"/>
                        </a:cubicBezTo>
                        <a:cubicBezTo>
                          <a:pt x="885942" y="13480"/>
                          <a:pt x="592981" y="-64294"/>
                          <a:pt x="330098" y="5769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2400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 flipH="1">
                    <a:off x="2152799" y="4969853"/>
                    <a:ext cx="156999" cy="159080"/>
                  </a:xfrm>
                  <a:prstGeom prst="ellipse">
                    <a:avLst/>
                  </a:prstGeom>
                  <a:solidFill>
                    <a:srgbClr val="23B72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 flipH="1">
                    <a:off x="1874687" y="4968239"/>
                    <a:ext cx="156999" cy="159080"/>
                  </a:xfrm>
                  <a:prstGeom prst="ellipse">
                    <a:avLst/>
                  </a:prstGeom>
                  <a:solidFill>
                    <a:srgbClr val="23B72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sp>
                <p:nvSpPr>
                  <p:cNvPr id="67" name="任意多边形 66"/>
                  <p:cNvSpPr/>
                  <p:nvPr/>
                </p:nvSpPr>
                <p:spPr>
                  <a:xfrm rot="1476391">
                    <a:off x="2173536" y="5141642"/>
                    <a:ext cx="857989" cy="755851"/>
                  </a:xfrm>
                  <a:custGeom>
                    <a:avLst/>
                    <a:gdLst>
                      <a:gd name="connsiteX0" fmla="*/ 240654 w 748594"/>
                      <a:gd name="connsiteY0" fmla="*/ 41512 h 650846"/>
                      <a:gd name="connsiteX1" fmla="*/ 717696 w 748594"/>
                      <a:gd name="connsiteY1" fmla="*/ 166498 h 650846"/>
                      <a:gd name="connsiteX2" fmla="*/ 707997 w 748594"/>
                      <a:gd name="connsiteY2" fmla="*/ 413802 h 650846"/>
                      <a:gd name="connsiteX3" fmla="*/ 673776 w 748594"/>
                      <a:gd name="connsiteY3" fmla="*/ 469924 h 650846"/>
                      <a:gd name="connsiteX4" fmla="*/ 748594 w 748594"/>
                      <a:gd name="connsiteY4" fmla="*/ 542988 h 650846"/>
                      <a:gd name="connsiteX5" fmla="*/ 603433 w 748594"/>
                      <a:gd name="connsiteY5" fmla="*/ 542988 h 650846"/>
                      <a:gd name="connsiteX6" fmla="*/ 567996 w 748594"/>
                      <a:gd name="connsiteY6" fmla="*/ 571537 h 650846"/>
                      <a:gd name="connsiteX7" fmla="*/ 500702 w 748594"/>
                      <a:gd name="connsiteY7" fmla="*/ 609334 h 650846"/>
                      <a:gd name="connsiteX8" fmla="*/ 23659 w 748594"/>
                      <a:gd name="connsiteY8" fmla="*/ 484348 h 650846"/>
                      <a:gd name="connsiteX9" fmla="*/ 240654 w 748594"/>
                      <a:gd name="connsiteY9" fmla="*/ 41512 h 650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48594" h="650846">
                        <a:moveTo>
                          <a:pt x="240654" y="41512"/>
                        </a:moveTo>
                        <a:cubicBezTo>
                          <a:pt x="432306" y="-46260"/>
                          <a:pt x="645886" y="9698"/>
                          <a:pt x="717696" y="166498"/>
                        </a:cubicBezTo>
                        <a:cubicBezTo>
                          <a:pt x="753601" y="244898"/>
                          <a:pt x="747266" y="333664"/>
                          <a:pt x="707997" y="413802"/>
                        </a:cubicBezTo>
                        <a:lnTo>
                          <a:pt x="673776" y="469924"/>
                        </a:lnTo>
                        <a:lnTo>
                          <a:pt x="748594" y="542988"/>
                        </a:lnTo>
                        <a:lnTo>
                          <a:pt x="603433" y="542988"/>
                        </a:lnTo>
                        <a:lnTo>
                          <a:pt x="567996" y="571537"/>
                        </a:lnTo>
                        <a:cubicBezTo>
                          <a:pt x="547138" y="585665"/>
                          <a:pt x="524658" y="598363"/>
                          <a:pt x="500702" y="609334"/>
                        </a:cubicBezTo>
                        <a:cubicBezTo>
                          <a:pt x="309049" y="697106"/>
                          <a:pt x="95470" y="641148"/>
                          <a:pt x="23659" y="484348"/>
                        </a:cubicBezTo>
                        <a:cubicBezTo>
                          <a:pt x="-48151" y="327548"/>
                          <a:pt x="49001" y="129283"/>
                          <a:pt x="240654" y="41512"/>
                        </a:cubicBezTo>
                        <a:close/>
                      </a:path>
                    </a:pathLst>
                  </a:custGeom>
                  <a:solidFill>
                    <a:srgbClr val="FDFEF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2420734" y="5335360"/>
                    <a:ext cx="131184" cy="132924"/>
                  </a:xfrm>
                  <a:prstGeom prst="ellipse">
                    <a:avLst/>
                  </a:prstGeom>
                  <a:solidFill>
                    <a:srgbClr val="23B72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2653118" y="5334012"/>
                    <a:ext cx="131184" cy="132924"/>
                  </a:xfrm>
                  <a:prstGeom prst="ellipse">
                    <a:avLst/>
                  </a:prstGeom>
                  <a:solidFill>
                    <a:srgbClr val="23B72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</p:grpSp>
          </p:grpSp>
          <p:sp>
            <p:nvSpPr>
              <p:cNvPr id="59" name="矩形 58"/>
              <p:cNvSpPr/>
              <p:nvPr/>
            </p:nvSpPr>
            <p:spPr>
              <a:xfrm>
                <a:off x="1249660" y="2127187"/>
                <a:ext cx="1592100" cy="58654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 smtClean="0">
                    <a:solidFill>
                      <a:srgbClr val="C00000"/>
                    </a:solidFill>
                    <a:latin typeface="方正兰亭纤黑_GBK" panose="02000000000000000000" pitchFamily="2" charset="-122"/>
                    <a:ea typeface="方正兰亭纤黑_GBK" panose="02000000000000000000" pitchFamily="2" charset="-122"/>
                  </a:rPr>
                  <a:t>VS</a:t>
                </a:r>
                <a:endParaRPr lang="zh-CN" altLang="en-US" sz="2400" b="1" dirty="0" smtClean="0">
                  <a:solidFill>
                    <a:srgbClr val="C0000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endParaRPr>
              </a:p>
            </p:txBody>
          </p:sp>
        </p:grpSp>
        <p:grpSp>
          <p:nvGrpSpPr>
            <p:cNvPr id="82" name="组合 81"/>
            <p:cNvGrpSpPr/>
            <p:nvPr/>
          </p:nvGrpSpPr>
          <p:grpSpPr>
            <a:xfrm>
              <a:off x="5182488" y="3740753"/>
              <a:ext cx="1827025" cy="645195"/>
              <a:chOff x="5182488" y="3740753"/>
              <a:chExt cx="1827025" cy="645195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5182488" y="3740753"/>
                <a:ext cx="1827025" cy="645195"/>
                <a:chOff x="1204933" y="3162773"/>
                <a:chExt cx="1660932" cy="586541"/>
              </a:xfrm>
            </p:grpSpPr>
            <p:grpSp>
              <p:nvGrpSpPr>
                <p:cNvPr id="27" name="组合 26"/>
                <p:cNvGrpSpPr/>
                <p:nvPr/>
              </p:nvGrpSpPr>
              <p:grpSpPr>
                <a:xfrm>
                  <a:off x="1204933" y="3162773"/>
                  <a:ext cx="1660932" cy="586541"/>
                  <a:chOff x="1204933" y="2127187"/>
                  <a:chExt cx="1660932" cy="586541"/>
                </a:xfrm>
              </p:grpSpPr>
              <p:grpSp>
                <p:nvGrpSpPr>
                  <p:cNvPr id="28" name="组合 27"/>
                  <p:cNvGrpSpPr/>
                  <p:nvPr/>
                </p:nvGrpSpPr>
                <p:grpSpPr>
                  <a:xfrm>
                    <a:off x="1204933" y="2181645"/>
                    <a:ext cx="1660932" cy="436768"/>
                    <a:chOff x="476339" y="2181644"/>
                    <a:chExt cx="3049647" cy="801953"/>
                  </a:xfrm>
                </p:grpSpPr>
                <p:sp>
                  <p:nvSpPr>
                    <p:cNvPr id="40" name="圆角矩形 39"/>
                    <p:cNvSpPr/>
                    <p:nvPr/>
                  </p:nvSpPr>
                  <p:spPr>
                    <a:xfrm flipH="1">
                      <a:off x="2724034" y="2181644"/>
                      <a:ext cx="801952" cy="801951"/>
                    </a:xfrm>
                    <a:prstGeom prst="roundRect">
                      <a:avLst/>
                    </a:prstGeom>
                    <a:solidFill>
                      <a:srgbClr val="EB182C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2000"/>
                    </a:p>
                  </p:txBody>
                </p:sp>
                <p:grpSp>
                  <p:nvGrpSpPr>
                    <p:cNvPr id="31" name="组合 30"/>
                    <p:cNvGrpSpPr/>
                    <p:nvPr/>
                  </p:nvGrpSpPr>
                  <p:grpSpPr>
                    <a:xfrm>
                      <a:off x="476339" y="2181645"/>
                      <a:ext cx="801952" cy="801952"/>
                      <a:chOff x="5572082" y="3322913"/>
                      <a:chExt cx="582699" cy="582699"/>
                    </a:xfrm>
                  </p:grpSpPr>
                  <p:sp>
                    <p:nvSpPr>
                      <p:cNvPr id="32" name="圆角矩形 31"/>
                      <p:cNvSpPr/>
                      <p:nvPr/>
                    </p:nvSpPr>
                    <p:spPr>
                      <a:xfrm>
                        <a:off x="5572082" y="3322913"/>
                        <a:ext cx="582699" cy="582699"/>
                      </a:xfrm>
                      <a:prstGeom prst="roundRect">
                        <a:avLst/>
                      </a:prstGeom>
                      <a:solidFill>
                        <a:srgbClr val="23B72E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2000"/>
                      </a:p>
                    </p:txBody>
                  </p:sp>
                  <p:grpSp>
                    <p:nvGrpSpPr>
                      <p:cNvPr id="33" name="组合 32"/>
                      <p:cNvGrpSpPr/>
                      <p:nvPr/>
                    </p:nvGrpSpPr>
                    <p:grpSpPr>
                      <a:xfrm>
                        <a:off x="5602520" y="3404000"/>
                        <a:ext cx="521824" cy="412261"/>
                        <a:chOff x="1547321" y="4724913"/>
                        <a:chExt cx="1484204" cy="1172580"/>
                      </a:xfrm>
                    </p:grpSpPr>
                    <p:sp>
                      <p:nvSpPr>
                        <p:cNvPr id="34" name="任意多边形 33"/>
                        <p:cNvSpPr/>
                        <p:nvPr/>
                      </p:nvSpPr>
                      <p:spPr>
                        <a:xfrm rot="20123609" flipH="1">
                          <a:off x="1547321" y="4724913"/>
                          <a:ext cx="1026823" cy="873898"/>
                        </a:xfrm>
                        <a:custGeom>
                          <a:avLst/>
                          <a:gdLst>
                            <a:gd name="connsiteX0" fmla="*/ 330098 w 1026823"/>
                            <a:gd name="connsiteY0" fmla="*/ 57697 h 873898"/>
                            <a:gd name="connsiteX1" fmla="*/ 6180 w 1026823"/>
                            <a:gd name="connsiteY1" fmla="*/ 589165 h 873898"/>
                            <a:gd name="connsiteX2" fmla="*/ 22358 w 1026823"/>
                            <a:gd name="connsiteY2" fmla="*/ 640897 h 873898"/>
                            <a:gd name="connsiteX3" fmla="*/ 36969 w 1026823"/>
                            <a:gd name="connsiteY3" fmla="*/ 632772 h 873898"/>
                            <a:gd name="connsiteX4" fmla="*/ 588820 w 1026823"/>
                            <a:gd name="connsiteY4" fmla="*/ 780420 h 873898"/>
                            <a:gd name="connsiteX5" fmla="*/ 611394 w 1026823"/>
                            <a:gd name="connsiteY5" fmla="*/ 850237 h 873898"/>
                            <a:gd name="connsiteX6" fmla="*/ 613135 w 1026823"/>
                            <a:gd name="connsiteY6" fmla="*/ 873898 h 873898"/>
                            <a:gd name="connsiteX7" fmla="*/ 686797 w 1026823"/>
                            <a:gd name="connsiteY7" fmla="*/ 846891 h 873898"/>
                            <a:gd name="connsiteX8" fmla="*/ 779102 w 1026823"/>
                            <a:gd name="connsiteY8" fmla="*/ 794358 h 873898"/>
                            <a:gd name="connsiteX9" fmla="*/ 827710 w 1026823"/>
                            <a:gd name="connsiteY9" fmla="*/ 754679 h 873898"/>
                            <a:gd name="connsiteX10" fmla="*/ 1026823 w 1026823"/>
                            <a:gd name="connsiteY10" fmla="*/ 754680 h 873898"/>
                            <a:gd name="connsiteX11" fmla="*/ 924198 w 1026823"/>
                            <a:gd name="connsiteY11" fmla="*/ 653130 h 873898"/>
                            <a:gd name="connsiteX12" fmla="*/ 971137 w 1026823"/>
                            <a:gd name="connsiteY12" fmla="*/ 575129 h 873898"/>
                            <a:gd name="connsiteX13" fmla="*/ 984441 w 1026823"/>
                            <a:gd name="connsiteY13" fmla="*/ 231410 h 873898"/>
                            <a:gd name="connsiteX14" fmla="*/ 330098 w 1026823"/>
                            <a:gd name="connsiteY14" fmla="*/ 57697 h 87389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1026823" h="873898">
                              <a:moveTo>
                                <a:pt x="330098" y="57697"/>
                              </a:moveTo>
                              <a:cubicBezTo>
                                <a:pt x="100074" y="164438"/>
                                <a:pt x="-30706" y="388757"/>
                                <a:pt x="6180" y="589165"/>
                              </a:cubicBezTo>
                              <a:lnTo>
                                <a:pt x="22358" y="640897"/>
                              </a:lnTo>
                              <a:lnTo>
                                <a:pt x="36969" y="632772"/>
                              </a:lnTo>
                              <a:cubicBezTo>
                                <a:pt x="257638" y="533045"/>
                                <a:pt x="504711" y="599149"/>
                                <a:pt x="588820" y="780420"/>
                              </a:cubicBezTo>
                              <a:cubicBezTo>
                                <a:pt x="599334" y="803079"/>
                                <a:pt x="606803" y="826465"/>
                                <a:pt x="611394" y="850237"/>
                              </a:cubicBezTo>
                              <a:lnTo>
                                <a:pt x="613135" y="873898"/>
                              </a:lnTo>
                              <a:lnTo>
                                <a:pt x="686797" y="846891"/>
                              </a:lnTo>
                              <a:cubicBezTo>
                                <a:pt x="719657" y="831643"/>
                                <a:pt x="750492" y="813994"/>
                                <a:pt x="779102" y="794358"/>
                              </a:cubicBezTo>
                              <a:lnTo>
                                <a:pt x="827710" y="754679"/>
                              </a:lnTo>
                              <a:lnTo>
                                <a:pt x="1026823" y="754680"/>
                              </a:lnTo>
                              <a:lnTo>
                                <a:pt x="924198" y="653130"/>
                              </a:lnTo>
                              <a:lnTo>
                                <a:pt x="971137" y="575129"/>
                              </a:lnTo>
                              <a:cubicBezTo>
                                <a:pt x="1025001" y="463748"/>
                                <a:pt x="1033691" y="340375"/>
                                <a:pt x="984441" y="231410"/>
                              </a:cubicBezTo>
                              <a:cubicBezTo>
                                <a:pt x="885942" y="13480"/>
                                <a:pt x="592981" y="-64294"/>
                                <a:pt x="330098" y="5769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algn="ctr"/>
                          <a:endParaRPr lang="zh-CN" altLang="en-US" sz="2400"/>
                        </a:p>
                      </p:txBody>
                    </p:sp>
                    <p:sp>
                      <p:nvSpPr>
                        <p:cNvPr id="35" name="椭圆 34"/>
                        <p:cNvSpPr/>
                        <p:nvPr/>
                      </p:nvSpPr>
                      <p:spPr>
                        <a:xfrm flipH="1">
                          <a:off x="2152799" y="4969853"/>
                          <a:ext cx="156999" cy="159080"/>
                        </a:xfrm>
                        <a:prstGeom prst="ellipse">
                          <a:avLst/>
                        </a:prstGeom>
                        <a:solidFill>
                          <a:srgbClr val="23B72E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zh-CN" altLang="en-US" sz="2400"/>
                        </a:p>
                      </p:txBody>
                    </p:sp>
                    <p:sp>
                      <p:nvSpPr>
                        <p:cNvPr id="36" name="椭圆 35"/>
                        <p:cNvSpPr/>
                        <p:nvPr/>
                      </p:nvSpPr>
                      <p:spPr>
                        <a:xfrm flipH="1">
                          <a:off x="1874687" y="4968239"/>
                          <a:ext cx="156999" cy="159080"/>
                        </a:xfrm>
                        <a:prstGeom prst="ellipse">
                          <a:avLst/>
                        </a:prstGeom>
                        <a:solidFill>
                          <a:srgbClr val="23B72E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zh-CN" altLang="en-US" sz="2400"/>
                        </a:p>
                      </p:txBody>
                    </p:sp>
                    <p:sp>
                      <p:nvSpPr>
                        <p:cNvPr id="37" name="任意多边形 36"/>
                        <p:cNvSpPr/>
                        <p:nvPr/>
                      </p:nvSpPr>
                      <p:spPr>
                        <a:xfrm rot="1476391">
                          <a:off x="2173536" y="5141642"/>
                          <a:ext cx="857989" cy="755851"/>
                        </a:xfrm>
                        <a:custGeom>
                          <a:avLst/>
                          <a:gdLst>
                            <a:gd name="connsiteX0" fmla="*/ 240654 w 748594"/>
                            <a:gd name="connsiteY0" fmla="*/ 41512 h 650846"/>
                            <a:gd name="connsiteX1" fmla="*/ 717696 w 748594"/>
                            <a:gd name="connsiteY1" fmla="*/ 166498 h 650846"/>
                            <a:gd name="connsiteX2" fmla="*/ 707997 w 748594"/>
                            <a:gd name="connsiteY2" fmla="*/ 413802 h 650846"/>
                            <a:gd name="connsiteX3" fmla="*/ 673776 w 748594"/>
                            <a:gd name="connsiteY3" fmla="*/ 469924 h 650846"/>
                            <a:gd name="connsiteX4" fmla="*/ 748594 w 748594"/>
                            <a:gd name="connsiteY4" fmla="*/ 542988 h 650846"/>
                            <a:gd name="connsiteX5" fmla="*/ 603433 w 748594"/>
                            <a:gd name="connsiteY5" fmla="*/ 542988 h 650846"/>
                            <a:gd name="connsiteX6" fmla="*/ 567996 w 748594"/>
                            <a:gd name="connsiteY6" fmla="*/ 571537 h 650846"/>
                            <a:gd name="connsiteX7" fmla="*/ 500702 w 748594"/>
                            <a:gd name="connsiteY7" fmla="*/ 609334 h 650846"/>
                            <a:gd name="connsiteX8" fmla="*/ 23659 w 748594"/>
                            <a:gd name="connsiteY8" fmla="*/ 484348 h 650846"/>
                            <a:gd name="connsiteX9" fmla="*/ 240654 w 748594"/>
                            <a:gd name="connsiteY9" fmla="*/ 41512 h 65084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748594" h="650846">
                              <a:moveTo>
                                <a:pt x="240654" y="41512"/>
                              </a:moveTo>
                              <a:cubicBezTo>
                                <a:pt x="432306" y="-46260"/>
                                <a:pt x="645886" y="9698"/>
                                <a:pt x="717696" y="166498"/>
                              </a:cubicBezTo>
                              <a:cubicBezTo>
                                <a:pt x="753601" y="244898"/>
                                <a:pt x="747266" y="333664"/>
                                <a:pt x="707997" y="413802"/>
                              </a:cubicBezTo>
                              <a:lnTo>
                                <a:pt x="673776" y="469924"/>
                              </a:lnTo>
                              <a:lnTo>
                                <a:pt x="748594" y="542988"/>
                              </a:lnTo>
                              <a:lnTo>
                                <a:pt x="603433" y="542988"/>
                              </a:lnTo>
                              <a:lnTo>
                                <a:pt x="567996" y="571537"/>
                              </a:lnTo>
                              <a:cubicBezTo>
                                <a:pt x="547138" y="585665"/>
                                <a:pt x="524658" y="598363"/>
                                <a:pt x="500702" y="609334"/>
                              </a:cubicBezTo>
                              <a:cubicBezTo>
                                <a:pt x="309049" y="697106"/>
                                <a:pt x="95470" y="641148"/>
                                <a:pt x="23659" y="484348"/>
                              </a:cubicBezTo>
                              <a:cubicBezTo>
                                <a:pt x="-48151" y="327548"/>
                                <a:pt x="49001" y="129283"/>
                                <a:pt x="240654" y="4151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DFEFE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zh-CN" altLang="en-US" sz="2400"/>
                        </a:p>
                      </p:txBody>
                    </p:sp>
                    <p:sp>
                      <p:nvSpPr>
                        <p:cNvPr id="38" name="椭圆 37"/>
                        <p:cNvSpPr/>
                        <p:nvPr/>
                      </p:nvSpPr>
                      <p:spPr>
                        <a:xfrm>
                          <a:off x="2420734" y="5335360"/>
                          <a:ext cx="131184" cy="132924"/>
                        </a:xfrm>
                        <a:prstGeom prst="ellipse">
                          <a:avLst/>
                        </a:prstGeom>
                        <a:solidFill>
                          <a:srgbClr val="23B72E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zh-CN" altLang="en-US" sz="2400"/>
                        </a:p>
                      </p:txBody>
                    </p:sp>
                    <p:sp>
                      <p:nvSpPr>
                        <p:cNvPr id="39" name="椭圆 38"/>
                        <p:cNvSpPr/>
                        <p:nvPr/>
                      </p:nvSpPr>
                      <p:spPr>
                        <a:xfrm>
                          <a:off x="2653118" y="5334012"/>
                          <a:ext cx="131184" cy="132924"/>
                        </a:xfrm>
                        <a:prstGeom prst="ellipse">
                          <a:avLst/>
                        </a:prstGeom>
                        <a:solidFill>
                          <a:srgbClr val="23B72E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zh-CN" altLang="en-US" sz="2400"/>
                        </a:p>
                      </p:txBody>
                    </p:sp>
                  </p:grpSp>
                </p:grpSp>
              </p:grpSp>
              <p:sp>
                <p:nvSpPr>
                  <p:cNvPr id="29" name="矩形 28"/>
                  <p:cNvSpPr/>
                  <p:nvPr/>
                </p:nvSpPr>
                <p:spPr>
                  <a:xfrm>
                    <a:off x="1249660" y="2127187"/>
                    <a:ext cx="1592100" cy="58654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2400" b="1" dirty="0" smtClean="0">
                        <a:solidFill>
                          <a:srgbClr val="C00000"/>
                        </a:solidFill>
                        <a:latin typeface="方正兰亭纤黑_GBK" panose="02000000000000000000" pitchFamily="2" charset="-122"/>
                        <a:ea typeface="方正兰亭纤黑_GBK" panose="02000000000000000000" pitchFamily="2" charset="-122"/>
                      </a:rPr>
                      <a:t>VS</a:t>
                    </a:r>
                    <a:endParaRPr lang="zh-CN" altLang="en-US" sz="2400" b="1" dirty="0" smtClean="0">
                      <a:solidFill>
                        <a:srgbClr val="C00000"/>
                      </a:solidFill>
                      <a:latin typeface="方正兰亭纤黑_GBK" panose="02000000000000000000" pitchFamily="2" charset="-122"/>
                      <a:ea typeface="方正兰亭纤黑_GBK" panose="02000000000000000000" pitchFamily="2" charset="-122"/>
                    </a:endParaRPr>
                  </a:p>
                </p:txBody>
              </p:sp>
            </p:grpSp>
            <p:grpSp>
              <p:nvGrpSpPr>
                <p:cNvPr id="50" name="组合 49"/>
                <p:cNvGrpSpPr/>
                <p:nvPr/>
              </p:nvGrpSpPr>
              <p:grpSpPr>
                <a:xfrm>
                  <a:off x="2462403" y="3278826"/>
                  <a:ext cx="370156" cy="313576"/>
                  <a:chOff x="7455217" y="2797127"/>
                  <a:chExt cx="303399" cy="257023"/>
                </a:xfrm>
              </p:grpSpPr>
              <p:sp>
                <p:nvSpPr>
                  <p:cNvPr id="48" name="任意多边形 47"/>
                  <p:cNvSpPr/>
                  <p:nvPr/>
                </p:nvSpPr>
                <p:spPr>
                  <a:xfrm>
                    <a:off x="7455217" y="2797127"/>
                    <a:ext cx="303399" cy="257023"/>
                  </a:xfrm>
                  <a:custGeom>
                    <a:avLst/>
                    <a:gdLst>
                      <a:gd name="connsiteX0" fmla="*/ 303640 w 668101"/>
                      <a:gd name="connsiteY0" fmla="*/ 41 h 565979"/>
                      <a:gd name="connsiteX1" fmla="*/ 320157 w 668101"/>
                      <a:gd name="connsiteY1" fmla="*/ 2979 h 565979"/>
                      <a:gd name="connsiteX2" fmla="*/ 344590 w 668101"/>
                      <a:gd name="connsiteY2" fmla="*/ 119021 h 565979"/>
                      <a:gd name="connsiteX3" fmla="*/ 338620 w 668101"/>
                      <a:gd name="connsiteY3" fmla="*/ 144581 h 565979"/>
                      <a:gd name="connsiteX4" fmla="*/ 421124 w 668101"/>
                      <a:gd name="connsiteY4" fmla="*/ 116390 h 565979"/>
                      <a:gd name="connsiteX5" fmla="*/ 526600 w 668101"/>
                      <a:gd name="connsiteY5" fmla="*/ 120219 h 565979"/>
                      <a:gd name="connsiteX6" fmla="*/ 522985 w 668101"/>
                      <a:gd name="connsiteY6" fmla="*/ 211370 h 565979"/>
                      <a:gd name="connsiteX7" fmla="*/ 516544 w 668101"/>
                      <a:gd name="connsiteY7" fmla="*/ 224880 h 565979"/>
                      <a:gd name="connsiteX8" fmla="*/ 550254 w 668101"/>
                      <a:gd name="connsiteY8" fmla="*/ 222755 h 565979"/>
                      <a:gd name="connsiteX9" fmla="*/ 661233 w 668101"/>
                      <a:gd name="connsiteY9" fmla="*/ 263275 h 565979"/>
                      <a:gd name="connsiteX10" fmla="*/ 508589 w 668101"/>
                      <a:gd name="connsiteY10" fmla="*/ 513610 h 565979"/>
                      <a:gd name="connsiteX11" fmla="*/ 495561 w 668101"/>
                      <a:gd name="connsiteY11" fmla="*/ 517541 h 565979"/>
                      <a:gd name="connsiteX12" fmla="*/ 409777 w 668101"/>
                      <a:gd name="connsiteY12" fmla="*/ 552163 h 565979"/>
                      <a:gd name="connsiteX13" fmla="*/ 295460 w 668101"/>
                      <a:gd name="connsiteY13" fmla="*/ 565979 h 565979"/>
                      <a:gd name="connsiteX14" fmla="*/ 1772 w 668101"/>
                      <a:gd name="connsiteY14" fmla="*/ 390172 h 565979"/>
                      <a:gd name="connsiteX15" fmla="*/ 3015 w 668101"/>
                      <a:gd name="connsiteY15" fmla="*/ 382792 h 565979"/>
                      <a:gd name="connsiteX16" fmla="*/ 0 w 668101"/>
                      <a:gd name="connsiteY16" fmla="*/ 367616 h 565979"/>
                      <a:gd name="connsiteX17" fmla="*/ 80475 w 668101"/>
                      <a:gd name="connsiteY17" fmla="*/ 167687 h 565979"/>
                      <a:gd name="connsiteX18" fmla="*/ 303640 w 668101"/>
                      <a:gd name="connsiteY18" fmla="*/ 41 h 565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668101" h="565979">
                        <a:moveTo>
                          <a:pt x="303640" y="41"/>
                        </a:moveTo>
                        <a:cubicBezTo>
                          <a:pt x="310357" y="-221"/>
                          <a:pt x="315944" y="741"/>
                          <a:pt x="320157" y="2979"/>
                        </a:cubicBezTo>
                        <a:cubicBezTo>
                          <a:pt x="339112" y="13050"/>
                          <a:pt x="352149" y="58895"/>
                          <a:pt x="344590" y="119021"/>
                        </a:cubicBezTo>
                        <a:lnTo>
                          <a:pt x="338620" y="144581"/>
                        </a:lnTo>
                        <a:lnTo>
                          <a:pt x="421124" y="116390"/>
                        </a:lnTo>
                        <a:cubicBezTo>
                          <a:pt x="473175" y="104276"/>
                          <a:pt x="513632" y="106224"/>
                          <a:pt x="526600" y="120219"/>
                        </a:cubicBezTo>
                        <a:cubicBezTo>
                          <a:pt x="538757" y="133340"/>
                          <a:pt x="538862" y="168571"/>
                          <a:pt x="522985" y="211370"/>
                        </a:cubicBezTo>
                        <a:lnTo>
                          <a:pt x="516544" y="224880"/>
                        </a:lnTo>
                        <a:lnTo>
                          <a:pt x="550254" y="222755"/>
                        </a:lnTo>
                        <a:cubicBezTo>
                          <a:pt x="606213" y="225987"/>
                          <a:pt x="648740" y="242103"/>
                          <a:pt x="661233" y="263275"/>
                        </a:cubicBezTo>
                        <a:cubicBezTo>
                          <a:pt x="686219" y="305620"/>
                          <a:pt x="644755" y="449734"/>
                          <a:pt x="508589" y="513610"/>
                        </a:cubicBezTo>
                        <a:lnTo>
                          <a:pt x="495561" y="517541"/>
                        </a:lnTo>
                        <a:lnTo>
                          <a:pt x="409777" y="552163"/>
                        </a:lnTo>
                        <a:cubicBezTo>
                          <a:pt x="374640" y="561060"/>
                          <a:pt x="336010" y="565979"/>
                          <a:pt x="295460" y="565979"/>
                        </a:cubicBezTo>
                        <a:cubicBezTo>
                          <a:pt x="133261" y="565979"/>
                          <a:pt x="1772" y="487268"/>
                          <a:pt x="1772" y="390172"/>
                        </a:cubicBezTo>
                        <a:lnTo>
                          <a:pt x="3015" y="382792"/>
                        </a:lnTo>
                        <a:lnTo>
                          <a:pt x="0" y="367616"/>
                        </a:lnTo>
                        <a:cubicBezTo>
                          <a:pt x="-110" y="330255"/>
                          <a:pt x="17253" y="256821"/>
                          <a:pt x="80475" y="167687"/>
                        </a:cubicBezTo>
                        <a:cubicBezTo>
                          <a:pt x="154234" y="63699"/>
                          <a:pt x="256620" y="1877"/>
                          <a:pt x="303640" y="4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sp>
                <p:nvSpPr>
                  <p:cNvPr id="49" name="椭圆 31"/>
                  <p:cNvSpPr/>
                  <p:nvPr/>
                </p:nvSpPr>
                <p:spPr>
                  <a:xfrm rot="20354063">
                    <a:off x="7499789" y="2900772"/>
                    <a:ext cx="177254" cy="121163"/>
                  </a:xfrm>
                  <a:custGeom>
                    <a:avLst/>
                    <a:gdLst>
                      <a:gd name="connsiteX0" fmla="*/ 0 w 409338"/>
                      <a:gd name="connsiteY0" fmla="*/ 110939 h 221878"/>
                      <a:gd name="connsiteX1" fmla="*/ 204669 w 409338"/>
                      <a:gd name="connsiteY1" fmla="*/ 0 h 221878"/>
                      <a:gd name="connsiteX2" fmla="*/ 409338 w 409338"/>
                      <a:gd name="connsiteY2" fmla="*/ 110939 h 221878"/>
                      <a:gd name="connsiteX3" fmla="*/ 204669 w 409338"/>
                      <a:gd name="connsiteY3" fmla="*/ 221878 h 221878"/>
                      <a:gd name="connsiteX4" fmla="*/ 0 w 409338"/>
                      <a:gd name="connsiteY4" fmla="*/ 110939 h 221878"/>
                      <a:gd name="connsiteX0" fmla="*/ 0 w 477750"/>
                      <a:gd name="connsiteY0" fmla="*/ 111506 h 223961"/>
                      <a:gd name="connsiteX1" fmla="*/ 204669 w 477750"/>
                      <a:gd name="connsiteY1" fmla="*/ 567 h 223961"/>
                      <a:gd name="connsiteX2" fmla="*/ 477750 w 477750"/>
                      <a:gd name="connsiteY2" fmla="*/ 152727 h 223961"/>
                      <a:gd name="connsiteX3" fmla="*/ 204669 w 477750"/>
                      <a:gd name="connsiteY3" fmla="*/ 222445 h 223961"/>
                      <a:gd name="connsiteX4" fmla="*/ 0 w 477750"/>
                      <a:gd name="connsiteY4" fmla="*/ 111506 h 223961"/>
                      <a:gd name="connsiteX0" fmla="*/ 298 w 478048"/>
                      <a:gd name="connsiteY0" fmla="*/ 111461 h 333757"/>
                      <a:gd name="connsiteX1" fmla="*/ 204967 w 478048"/>
                      <a:gd name="connsiteY1" fmla="*/ 522 h 333757"/>
                      <a:gd name="connsiteX2" fmla="*/ 478048 w 478048"/>
                      <a:gd name="connsiteY2" fmla="*/ 152682 h 333757"/>
                      <a:gd name="connsiteX3" fmla="*/ 249433 w 478048"/>
                      <a:gd name="connsiteY3" fmla="*/ 333488 h 333757"/>
                      <a:gd name="connsiteX4" fmla="*/ 298 w 478048"/>
                      <a:gd name="connsiteY4" fmla="*/ 111461 h 333757"/>
                      <a:gd name="connsiteX0" fmla="*/ 298 w 478048"/>
                      <a:gd name="connsiteY0" fmla="*/ 111461 h 339827"/>
                      <a:gd name="connsiteX1" fmla="*/ 204967 w 478048"/>
                      <a:gd name="connsiteY1" fmla="*/ 522 h 339827"/>
                      <a:gd name="connsiteX2" fmla="*/ 478048 w 478048"/>
                      <a:gd name="connsiteY2" fmla="*/ 152682 h 339827"/>
                      <a:gd name="connsiteX3" fmla="*/ 249433 w 478048"/>
                      <a:gd name="connsiteY3" fmla="*/ 333488 h 339827"/>
                      <a:gd name="connsiteX4" fmla="*/ 298 w 478048"/>
                      <a:gd name="connsiteY4" fmla="*/ 111461 h 339827"/>
                      <a:gd name="connsiteX0" fmla="*/ 298 w 497791"/>
                      <a:gd name="connsiteY0" fmla="*/ 111461 h 340268"/>
                      <a:gd name="connsiteX1" fmla="*/ 204967 w 497791"/>
                      <a:gd name="connsiteY1" fmla="*/ 522 h 340268"/>
                      <a:gd name="connsiteX2" fmla="*/ 478048 w 497791"/>
                      <a:gd name="connsiteY2" fmla="*/ 152682 h 340268"/>
                      <a:gd name="connsiteX3" fmla="*/ 249433 w 497791"/>
                      <a:gd name="connsiteY3" fmla="*/ 333488 h 340268"/>
                      <a:gd name="connsiteX4" fmla="*/ 298 w 497791"/>
                      <a:gd name="connsiteY4" fmla="*/ 111461 h 340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7791" h="340268">
                        <a:moveTo>
                          <a:pt x="298" y="111461"/>
                        </a:moveTo>
                        <a:cubicBezTo>
                          <a:pt x="-7113" y="55967"/>
                          <a:pt x="125342" y="-6348"/>
                          <a:pt x="204967" y="522"/>
                        </a:cubicBezTo>
                        <a:cubicBezTo>
                          <a:pt x="284592" y="7392"/>
                          <a:pt x="478048" y="91412"/>
                          <a:pt x="478048" y="152682"/>
                        </a:cubicBezTo>
                        <a:cubicBezTo>
                          <a:pt x="539316" y="226996"/>
                          <a:pt x="456584" y="373433"/>
                          <a:pt x="249433" y="333488"/>
                        </a:cubicBezTo>
                        <a:cubicBezTo>
                          <a:pt x="42282" y="293543"/>
                          <a:pt x="7709" y="166955"/>
                          <a:pt x="298" y="111461"/>
                        </a:cubicBezTo>
                        <a:close/>
                      </a:path>
                    </a:pathLst>
                  </a:custGeom>
                  <a:solidFill>
                    <a:srgbClr val="EB182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</p:grpSp>
          </p:grpSp>
          <p:grpSp>
            <p:nvGrpSpPr>
              <p:cNvPr id="81" name="组合 80"/>
              <p:cNvGrpSpPr/>
              <p:nvPr/>
            </p:nvGrpSpPr>
            <p:grpSpPr>
              <a:xfrm>
                <a:off x="6798553" y="3827219"/>
                <a:ext cx="184589" cy="184591"/>
                <a:chOff x="6761094" y="3627903"/>
                <a:chExt cx="127555" cy="127556"/>
              </a:xfrm>
            </p:grpSpPr>
            <p:sp>
              <p:nvSpPr>
                <p:cNvPr id="79" name="弧形 78"/>
                <p:cNvSpPr/>
                <p:nvPr/>
              </p:nvSpPr>
              <p:spPr>
                <a:xfrm>
                  <a:off x="6761094" y="3627903"/>
                  <a:ext cx="127555" cy="127556"/>
                </a:xfrm>
                <a:prstGeom prst="arc">
                  <a:avLst/>
                </a:prstGeom>
                <a:ln w="12700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0" name="弧形 79"/>
                <p:cNvSpPr/>
                <p:nvPr/>
              </p:nvSpPr>
              <p:spPr>
                <a:xfrm>
                  <a:off x="6765296" y="3647734"/>
                  <a:ext cx="105418" cy="105419"/>
                </a:xfrm>
                <a:prstGeom prst="arc">
                  <a:avLst/>
                </a:prstGeom>
                <a:ln w="12700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grpSp>
        <p:nvGrpSpPr>
          <p:cNvPr id="83" name="组合 82"/>
          <p:cNvGrpSpPr/>
          <p:nvPr/>
        </p:nvGrpSpPr>
        <p:grpSpPr>
          <a:xfrm rot="1286357">
            <a:off x="1568058" y="2571374"/>
            <a:ext cx="3108405" cy="1218824"/>
            <a:chOff x="6523890" y="4897521"/>
            <a:chExt cx="3108405" cy="1218824"/>
          </a:xfrm>
        </p:grpSpPr>
        <p:sp>
          <p:nvSpPr>
            <p:cNvPr id="84" name="TextBox 19"/>
            <p:cNvSpPr txBox="1"/>
            <p:nvPr/>
          </p:nvSpPr>
          <p:spPr>
            <a:xfrm rot="20815571">
              <a:off x="6523890" y="5501445"/>
              <a:ext cx="1924950" cy="614900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 w="190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2800" b="1">
                  <a:ln w="3175">
                    <a:solidFill>
                      <a:schemeClr val="bg1">
                        <a:lumMod val="95000"/>
                      </a:schemeClr>
                    </a:solidFill>
                  </a:ln>
                  <a:solidFill>
                    <a:srgbClr val="C00000"/>
                  </a:solidFill>
                  <a:latin typeface="Algerian" panose="04020705040A02060702" pitchFamily="82" charset="0"/>
                  <a:ea typeface="微软雅黑" pitchFamily="34" charset="-122"/>
                </a:defRPr>
              </a:lvl1pPr>
            </a:lstStyle>
            <a:p>
              <a:r>
                <a:rPr lang="zh-CN" altLang="en-US" sz="2400" dirty="0"/>
                <a:t>形式丰富</a:t>
              </a:r>
            </a:p>
          </p:txBody>
        </p:sp>
        <p:grpSp>
          <p:nvGrpSpPr>
            <p:cNvPr id="85" name="组合 84"/>
            <p:cNvGrpSpPr/>
            <p:nvPr/>
          </p:nvGrpSpPr>
          <p:grpSpPr>
            <a:xfrm rot="20566742">
              <a:off x="7887902" y="4897521"/>
              <a:ext cx="1744393" cy="617262"/>
              <a:chOff x="4289369" y="2742736"/>
              <a:chExt cx="3762431" cy="617262"/>
            </a:xfrm>
          </p:grpSpPr>
          <p:sp>
            <p:nvSpPr>
              <p:cNvPr id="86" name="任意多边形 85"/>
              <p:cNvSpPr/>
              <p:nvPr/>
            </p:nvSpPr>
            <p:spPr>
              <a:xfrm>
                <a:off x="4292600" y="2742736"/>
                <a:ext cx="3759200" cy="241764"/>
              </a:xfrm>
              <a:custGeom>
                <a:avLst/>
                <a:gdLst>
                  <a:gd name="connsiteX0" fmla="*/ 0 w 3759200"/>
                  <a:gd name="connsiteY0" fmla="*/ 241764 h 241764"/>
                  <a:gd name="connsiteX1" fmla="*/ 1016000 w 3759200"/>
                  <a:gd name="connsiteY1" fmla="*/ 464 h 241764"/>
                  <a:gd name="connsiteX2" fmla="*/ 3060700 w 3759200"/>
                  <a:gd name="connsiteY2" fmla="*/ 178264 h 241764"/>
                  <a:gd name="connsiteX3" fmla="*/ 3759200 w 3759200"/>
                  <a:gd name="connsiteY3" fmla="*/ 89364 h 24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9200" h="241764">
                    <a:moveTo>
                      <a:pt x="0" y="241764"/>
                    </a:moveTo>
                    <a:cubicBezTo>
                      <a:pt x="252941" y="126405"/>
                      <a:pt x="505883" y="11047"/>
                      <a:pt x="1016000" y="464"/>
                    </a:cubicBezTo>
                    <a:cubicBezTo>
                      <a:pt x="1526117" y="-10119"/>
                      <a:pt x="2603500" y="163447"/>
                      <a:pt x="3060700" y="178264"/>
                    </a:cubicBezTo>
                    <a:cubicBezTo>
                      <a:pt x="3517900" y="193081"/>
                      <a:pt x="3556000" y="144397"/>
                      <a:pt x="3759200" y="89364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  <a:lumMod val="57000"/>
                        <a:alpha val="33000"/>
                      </a:schemeClr>
                    </a:gs>
                    <a:gs pos="20000">
                      <a:schemeClr val="accent1">
                        <a:tint val="44500"/>
                        <a:satMod val="160000"/>
                        <a:alpha val="79000"/>
                      </a:schemeClr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任意多边形 86"/>
              <p:cNvSpPr/>
              <p:nvPr/>
            </p:nvSpPr>
            <p:spPr>
              <a:xfrm>
                <a:off x="4289369" y="3118234"/>
                <a:ext cx="3759200" cy="241764"/>
              </a:xfrm>
              <a:custGeom>
                <a:avLst/>
                <a:gdLst>
                  <a:gd name="connsiteX0" fmla="*/ 0 w 3759200"/>
                  <a:gd name="connsiteY0" fmla="*/ 241764 h 241764"/>
                  <a:gd name="connsiteX1" fmla="*/ 1016000 w 3759200"/>
                  <a:gd name="connsiteY1" fmla="*/ 464 h 241764"/>
                  <a:gd name="connsiteX2" fmla="*/ 3060700 w 3759200"/>
                  <a:gd name="connsiteY2" fmla="*/ 178264 h 241764"/>
                  <a:gd name="connsiteX3" fmla="*/ 3759200 w 3759200"/>
                  <a:gd name="connsiteY3" fmla="*/ 89364 h 24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9200" h="241764">
                    <a:moveTo>
                      <a:pt x="0" y="241764"/>
                    </a:moveTo>
                    <a:cubicBezTo>
                      <a:pt x="252941" y="126405"/>
                      <a:pt x="505883" y="11047"/>
                      <a:pt x="1016000" y="464"/>
                    </a:cubicBezTo>
                    <a:cubicBezTo>
                      <a:pt x="1526117" y="-10119"/>
                      <a:pt x="2603500" y="163447"/>
                      <a:pt x="3060700" y="178264"/>
                    </a:cubicBezTo>
                    <a:cubicBezTo>
                      <a:pt x="3517900" y="193081"/>
                      <a:pt x="3556000" y="144397"/>
                      <a:pt x="3759200" y="89364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  <a:lumMod val="57000"/>
                        <a:alpha val="33000"/>
                      </a:schemeClr>
                    </a:gs>
                    <a:gs pos="20000">
                      <a:schemeClr val="accent1">
                        <a:tint val="44500"/>
                        <a:satMod val="160000"/>
                        <a:alpha val="79000"/>
                      </a:schemeClr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任意多边形 87"/>
              <p:cNvSpPr/>
              <p:nvPr/>
            </p:nvSpPr>
            <p:spPr>
              <a:xfrm>
                <a:off x="4289369" y="2930485"/>
                <a:ext cx="3759200" cy="241764"/>
              </a:xfrm>
              <a:custGeom>
                <a:avLst/>
                <a:gdLst>
                  <a:gd name="connsiteX0" fmla="*/ 0 w 3759200"/>
                  <a:gd name="connsiteY0" fmla="*/ 241764 h 241764"/>
                  <a:gd name="connsiteX1" fmla="*/ 1016000 w 3759200"/>
                  <a:gd name="connsiteY1" fmla="*/ 464 h 241764"/>
                  <a:gd name="connsiteX2" fmla="*/ 3060700 w 3759200"/>
                  <a:gd name="connsiteY2" fmla="*/ 178264 h 241764"/>
                  <a:gd name="connsiteX3" fmla="*/ 3759200 w 3759200"/>
                  <a:gd name="connsiteY3" fmla="*/ 89364 h 24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9200" h="241764">
                    <a:moveTo>
                      <a:pt x="0" y="241764"/>
                    </a:moveTo>
                    <a:cubicBezTo>
                      <a:pt x="252941" y="126405"/>
                      <a:pt x="505883" y="11047"/>
                      <a:pt x="1016000" y="464"/>
                    </a:cubicBezTo>
                    <a:cubicBezTo>
                      <a:pt x="1526117" y="-10119"/>
                      <a:pt x="2603500" y="163447"/>
                      <a:pt x="3060700" y="178264"/>
                    </a:cubicBezTo>
                    <a:cubicBezTo>
                      <a:pt x="3517900" y="193081"/>
                      <a:pt x="3556000" y="144397"/>
                      <a:pt x="3759200" y="89364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  <a:lumMod val="57000"/>
                        <a:alpha val="33000"/>
                      </a:schemeClr>
                    </a:gs>
                    <a:gs pos="20000">
                      <a:schemeClr val="accent1">
                        <a:tint val="44500"/>
                        <a:satMod val="160000"/>
                        <a:alpha val="79000"/>
                      </a:schemeClr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9" name="组合 88"/>
          <p:cNvGrpSpPr/>
          <p:nvPr/>
        </p:nvGrpSpPr>
        <p:grpSpPr>
          <a:xfrm rot="1286357">
            <a:off x="1568058" y="3562653"/>
            <a:ext cx="3108405" cy="1218824"/>
            <a:chOff x="6523890" y="4897521"/>
            <a:chExt cx="3108405" cy="1218824"/>
          </a:xfrm>
        </p:grpSpPr>
        <p:sp>
          <p:nvSpPr>
            <p:cNvPr id="90" name="TextBox 19"/>
            <p:cNvSpPr txBox="1"/>
            <p:nvPr/>
          </p:nvSpPr>
          <p:spPr>
            <a:xfrm rot="20815571">
              <a:off x="6523890" y="5501445"/>
              <a:ext cx="1924950" cy="614900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 w="190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400" b="1" dirty="0" smtClean="0">
                  <a:ln w="3175">
                    <a:solidFill>
                      <a:schemeClr val="bg1">
                        <a:lumMod val="95000"/>
                      </a:schemeClr>
                    </a:solidFill>
                  </a:ln>
                  <a:latin typeface="Algerian" panose="04020705040A02060702" pitchFamily="82" charset="0"/>
                </a:rPr>
                <a:t>定位精准</a:t>
              </a:r>
              <a:endParaRPr lang="zh-CN" altLang="en-US" sz="2400" b="1" dirty="0">
                <a:ln w="3175">
                  <a:solidFill>
                    <a:schemeClr val="bg1">
                      <a:lumMod val="95000"/>
                    </a:schemeClr>
                  </a:solidFill>
                </a:ln>
                <a:latin typeface="Algerian" panose="04020705040A02060702" pitchFamily="82" charset="0"/>
              </a:endParaRPr>
            </a:p>
          </p:txBody>
        </p:sp>
        <p:grpSp>
          <p:nvGrpSpPr>
            <p:cNvPr id="91" name="组合 90"/>
            <p:cNvGrpSpPr/>
            <p:nvPr/>
          </p:nvGrpSpPr>
          <p:grpSpPr>
            <a:xfrm rot="20566742">
              <a:off x="7887902" y="4897521"/>
              <a:ext cx="1744393" cy="617262"/>
              <a:chOff x="4289369" y="2742736"/>
              <a:chExt cx="3762431" cy="617262"/>
            </a:xfrm>
          </p:grpSpPr>
          <p:sp>
            <p:nvSpPr>
              <p:cNvPr id="92" name="任意多边形 91"/>
              <p:cNvSpPr/>
              <p:nvPr/>
            </p:nvSpPr>
            <p:spPr>
              <a:xfrm>
                <a:off x="4292600" y="2742736"/>
                <a:ext cx="3759200" cy="241764"/>
              </a:xfrm>
              <a:custGeom>
                <a:avLst/>
                <a:gdLst>
                  <a:gd name="connsiteX0" fmla="*/ 0 w 3759200"/>
                  <a:gd name="connsiteY0" fmla="*/ 241764 h 241764"/>
                  <a:gd name="connsiteX1" fmla="*/ 1016000 w 3759200"/>
                  <a:gd name="connsiteY1" fmla="*/ 464 h 241764"/>
                  <a:gd name="connsiteX2" fmla="*/ 3060700 w 3759200"/>
                  <a:gd name="connsiteY2" fmla="*/ 178264 h 241764"/>
                  <a:gd name="connsiteX3" fmla="*/ 3759200 w 3759200"/>
                  <a:gd name="connsiteY3" fmla="*/ 89364 h 24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9200" h="241764">
                    <a:moveTo>
                      <a:pt x="0" y="241764"/>
                    </a:moveTo>
                    <a:cubicBezTo>
                      <a:pt x="252941" y="126405"/>
                      <a:pt x="505883" y="11047"/>
                      <a:pt x="1016000" y="464"/>
                    </a:cubicBezTo>
                    <a:cubicBezTo>
                      <a:pt x="1526117" y="-10119"/>
                      <a:pt x="2603500" y="163447"/>
                      <a:pt x="3060700" y="178264"/>
                    </a:cubicBezTo>
                    <a:cubicBezTo>
                      <a:pt x="3517900" y="193081"/>
                      <a:pt x="3556000" y="144397"/>
                      <a:pt x="3759200" y="89364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  <a:lumMod val="57000"/>
                        <a:alpha val="33000"/>
                      </a:schemeClr>
                    </a:gs>
                    <a:gs pos="20000">
                      <a:schemeClr val="accent1">
                        <a:tint val="44500"/>
                        <a:satMod val="160000"/>
                        <a:alpha val="79000"/>
                      </a:schemeClr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任意多边形 92"/>
              <p:cNvSpPr/>
              <p:nvPr/>
            </p:nvSpPr>
            <p:spPr>
              <a:xfrm>
                <a:off x="4289369" y="3118234"/>
                <a:ext cx="3759200" cy="241764"/>
              </a:xfrm>
              <a:custGeom>
                <a:avLst/>
                <a:gdLst>
                  <a:gd name="connsiteX0" fmla="*/ 0 w 3759200"/>
                  <a:gd name="connsiteY0" fmla="*/ 241764 h 241764"/>
                  <a:gd name="connsiteX1" fmla="*/ 1016000 w 3759200"/>
                  <a:gd name="connsiteY1" fmla="*/ 464 h 241764"/>
                  <a:gd name="connsiteX2" fmla="*/ 3060700 w 3759200"/>
                  <a:gd name="connsiteY2" fmla="*/ 178264 h 241764"/>
                  <a:gd name="connsiteX3" fmla="*/ 3759200 w 3759200"/>
                  <a:gd name="connsiteY3" fmla="*/ 89364 h 24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9200" h="241764">
                    <a:moveTo>
                      <a:pt x="0" y="241764"/>
                    </a:moveTo>
                    <a:cubicBezTo>
                      <a:pt x="252941" y="126405"/>
                      <a:pt x="505883" y="11047"/>
                      <a:pt x="1016000" y="464"/>
                    </a:cubicBezTo>
                    <a:cubicBezTo>
                      <a:pt x="1526117" y="-10119"/>
                      <a:pt x="2603500" y="163447"/>
                      <a:pt x="3060700" y="178264"/>
                    </a:cubicBezTo>
                    <a:cubicBezTo>
                      <a:pt x="3517900" y="193081"/>
                      <a:pt x="3556000" y="144397"/>
                      <a:pt x="3759200" y="89364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  <a:lumMod val="57000"/>
                        <a:alpha val="33000"/>
                      </a:schemeClr>
                    </a:gs>
                    <a:gs pos="20000">
                      <a:schemeClr val="accent1">
                        <a:tint val="44500"/>
                        <a:satMod val="160000"/>
                        <a:alpha val="79000"/>
                      </a:schemeClr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任意多边形 93"/>
              <p:cNvSpPr/>
              <p:nvPr/>
            </p:nvSpPr>
            <p:spPr>
              <a:xfrm>
                <a:off x="4289369" y="2930485"/>
                <a:ext cx="3759200" cy="241764"/>
              </a:xfrm>
              <a:custGeom>
                <a:avLst/>
                <a:gdLst>
                  <a:gd name="connsiteX0" fmla="*/ 0 w 3759200"/>
                  <a:gd name="connsiteY0" fmla="*/ 241764 h 241764"/>
                  <a:gd name="connsiteX1" fmla="*/ 1016000 w 3759200"/>
                  <a:gd name="connsiteY1" fmla="*/ 464 h 241764"/>
                  <a:gd name="connsiteX2" fmla="*/ 3060700 w 3759200"/>
                  <a:gd name="connsiteY2" fmla="*/ 178264 h 241764"/>
                  <a:gd name="connsiteX3" fmla="*/ 3759200 w 3759200"/>
                  <a:gd name="connsiteY3" fmla="*/ 89364 h 24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9200" h="241764">
                    <a:moveTo>
                      <a:pt x="0" y="241764"/>
                    </a:moveTo>
                    <a:cubicBezTo>
                      <a:pt x="252941" y="126405"/>
                      <a:pt x="505883" y="11047"/>
                      <a:pt x="1016000" y="464"/>
                    </a:cubicBezTo>
                    <a:cubicBezTo>
                      <a:pt x="1526117" y="-10119"/>
                      <a:pt x="2603500" y="163447"/>
                      <a:pt x="3060700" y="178264"/>
                    </a:cubicBezTo>
                    <a:cubicBezTo>
                      <a:pt x="3517900" y="193081"/>
                      <a:pt x="3556000" y="144397"/>
                      <a:pt x="3759200" y="89364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  <a:lumMod val="57000"/>
                        <a:alpha val="33000"/>
                      </a:schemeClr>
                    </a:gs>
                    <a:gs pos="20000">
                      <a:schemeClr val="accent1">
                        <a:tint val="44500"/>
                        <a:satMod val="160000"/>
                        <a:alpha val="79000"/>
                      </a:schemeClr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95" name="组合 94"/>
          <p:cNvGrpSpPr/>
          <p:nvPr/>
        </p:nvGrpSpPr>
        <p:grpSpPr>
          <a:xfrm rot="1286357">
            <a:off x="1568058" y="4572557"/>
            <a:ext cx="3108405" cy="1218824"/>
            <a:chOff x="6523890" y="4897521"/>
            <a:chExt cx="3108405" cy="1218824"/>
          </a:xfrm>
        </p:grpSpPr>
        <p:sp>
          <p:nvSpPr>
            <p:cNvPr id="96" name="TextBox 19"/>
            <p:cNvSpPr txBox="1"/>
            <p:nvPr/>
          </p:nvSpPr>
          <p:spPr>
            <a:xfrm rot="20815571">
              <a:off x="6523890" y="5501445"/>
              <a:ext cx="1924950" cy="614900"/>
            </a:xfrm>
            <a:prstGeom prst="rect">
              <a:avLst/>
            </a:prstGeom>
            <a:solidFill>
              <a:schemeClr val="bg1">
                <a:alpha val="64000"/>
              </a:schemeClr>
            </a:solidFill>
            <a:ln w="190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400" b="1" dirty="0">
                  <a:ln w="3175">
                    <a:solidFill>
                      <a:schemeClr val="bg1">
                        <a:lumMod val="95000"/>
                      </a:schemeClr>
                    </a:solidFill>
                  </a:ln>
                  <a:latin typeface="Algerian" panose="04020705040A02060702" pitchFamily="82" charset="0"/>
                </a:rPr>
                <a:t>提升价值</a:t>
              </a:r>
            </a:p>
          </p:txBody>
        </p:sp>
        <p:grpSp>
          <p:nvGrpSpPr>
            <p:cNvPr id="97" name="组合 96"/>
            <p:cNvGrpSpPr/>
            <p:nvPr/>
          </p:nvGrpSpPr>
          <p:grpSpPr>
            <a:xfrm rot="20566742">
              <a:off x="7887902" y="4897521"/>
              <a:ext cx="1744393" cy="617262"/>
              <a:chOff x="4289369" y="2742736"/>
              <a:chExt cx="3762431" cy="617262"/>
            </a:xfrm>
          </p:grpSpPr>
          <p:sp>
            <p:nvSpPr>
              <p:cNvPr id="98" name="任意多边形 97"/>
              <p:cNvSpPr/>
              <p:nvPr/>
            </p:nvSpPr>
            <p:spPr>
              <a:xfrm>
                <a:off x="4292600" y="2742736"/>
                <a:ext cx="3759200" cy="241764"/>
              </a:xfrm>
              <a:custGeom>
                <a:avLst/>
                <a:gdLst>
                  <a:gd name="connsiteX0" fmla="*/ 0 w 3759200"/>
                  <a:gd name="connsiteY0" fmla="*/ 241764 h 241764"/>
                  <a:gd name="connsiteX1" fmla="*/ 1016000 w 3759200"/>
                  <a:gd name="connsiteY1" fmla="*/ 464 h 241764"/>
                  <a:gd name="connsiteX2" fmla="*/ 3060700 w 3759200"/>
                  <a:gd name="connsiteY2" fmla="*/ 178264 h 241764"/>
                  <a:gd name="connsiteX3" fmla="*/ 3759200 w 3759200"/>
                  <a:gd name="connsiteY3" fmla="*/ 89364 h 24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9200" h="241764">
                    <a:moveTo>
                      <a:pt x="0" y="241764"/>
                    </a:moveTo>
                    <a:cubicBezTo>
                      <a:pt x="252941" y="126405"/>
                      <a:pt x="505883" y="11047"/>
                      <a:pt x="1016000" y="464"/>
                    </a:cubicBezTo>
                    <a:cubicBezTo>
                      <a:pt x="1526117" y="-10119"/>
                      <a:pt x="2603500" y="163447"/>
                      <a:pt x="3060700" y="178264"/>
                    </a:cubicBezTo>
                    <a:cubicBezTo>
                      <a:pt x="3517900" y="193081"/>
                      <a:pt x="3556000" y="144397"/>
                      <a:pt x="3759200" y="89364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  <a:lumMod val="57000"/>
                        <a:alpha val="33000"/>
                      </a:schemeClr>
                    </a:gs>
                    <a:gs pos="20000">
                      <a:schemeClr val="accent1">
                        <a:tint val="44500"/>
                        <a:satMod val="160000"/>
                        <a:alpha val="79000"/>
                      </a:schemeClr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任意多边形 98"/>
              <p:cNvSpPr/>
              <p:nvPr/>
            </p:nvSpPr>
            <p:spPr>
              <a:xfrm>
                <a:off x="4289369" y="3118234"/>
                <a:ext cx="3759200" cy="241764"/>
              </a:xfrm>
              <a:custGeom>
                <a:avLst/>
                <a:gdLst>
                  <a:gd name="connsiteX0" fmla="*/ 0 w 3759200"/>
                  <a:gd name="connsiteY0" fmla="*/ 241764 h 241764"/>
                  <a:gd name="connsiteX1" fmla="*/ 1016000 w 3759200"/>
                  <a:gd name="connsiteY1" fmla="*/ 464 h 241764"/>
                  <a:gd name="connsiteX2" fmla="*/ 3060700 w 3759200"/>
                  <a:gd name="connsiteY2" fmla="*/ 178264 h 241764"/>
                  <a:gd name="connsiteX3" fmla="*/ 3759200 w 3759200"/>
                  <a:gd name="connsiteY3" fmla="*/ 89364 h 24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9200" h="241764">
                    <a:moveTo>
                      <a:pt x="0" y="241764"/>
                    </a:moveTo>
                    <a:cubicBezTo>
                      <a:pt x="252941" y="126405"/>
                      <a:pt x="505883" y="11047"/>
                      <a:pt x="1016000" y="464"/>
                    </a:cubicBezTo>
                    <a:cubicBezTo>
                      <a:pt x="1526117" y="-10119"/>
                      <a:pt x="2603500" y="163447"/>
                      <a:pt x="3060700" y="178264"/>
                    </a:cubicBezTo>
                    <a:cubicBezTo>
                      <a:pt x="3517900" y="193081"/>
                      <a:pt x="3556000" y="144397"/>
                      <a:pt x="3759200" y="89364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  <a:lumMod val="57000"/>
                        <a:alpha val="33000"/>
                      </a:schemeClr>
                    </a:gs>
                    <a:gs pos="20000">
                      <a:schemeClr val="accent1">
                        <a:tint val="44500"/>
                        <a:satMod val="160000"/>
                        <a:alpha val="79000"/>
                      </a:schemeClr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任意多边形 99"/>
              <p:cNvSpPr/>
              <p:nvPr/>
            </p:nvSpPr>
            <p:spPr>
              <a:xfrm>
                <a:off x="4289369" y="2930485"/>
                <a:ext cx="3759200" cy="241764"/>
              </a:xfrm>
              <a:custGeom>
                <a:avLst/>
                <a:gdLst>
                  <a:gd name="connsiteX0" fmla="*/ 0 w 3759200"/>
                  <a:gd name="connsiteY0" fmla="*/ 241764 h 241764"/>
                  <a:gd name="connsiteX1" fmla="*/ 1016000 w 3759200"/>
                  <a:gd name="connsiteY1" fmla="*/ 464 h 241764"/>
                  <a:gd name="connsiteX2" fmla="*/ 3060700 w 3759200"/>
                  <a:gd name="connsiteY2" fmla="*/ 178264 h 241764"/>
                  <a:gd name="connsiteX3" fmla="*/ 3759200 w 3759200"/>
                  <a:gd name="connsiteY3" fmla="*/ 89364 h 24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9200" h="241764">
                    <a:moveTo>
                      <a:pt x="0" y="241764"/>
                    </a:moveTo>
                    <a:cubicBezTo>
                      <a:pt x="252941" y="126405"/>
                      <a:pt x="505883" y="11047"/>
                      <a:pt x="1016000" y="464"/>
                    </a:cubicBezTo>
                    <a:cubicBezTo>
                      <a:pt x="1526117" y="-10119"/>
                      <a:pt x="2603500" y="163447"/>
                      <a:pt x="3060700" y="178264"/>
                    </a:cubicBezTo>
                    <a:cubicBezTo>
                      <a:pt x="3517900" y="193081"/>
                      <a:pt x="3556000" y="144397"/>
                      <a:pt x="3759200" y="89364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  <a:lumMod val="57000"/>
                        <a:alpha val="33000"/>
                      </a:schemeClr>
                    </a:gs>
                    <a:gs pos="20000">
                      <a:schemeClr val="accent1">
                        <a:tint val="44500"/>
                        <a:satMod val="160000"/>
                        <a:alpha val="79000"/>
                      </a:schemeClr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" name="椭圆 1"/>
          <p:cNvSpPr/>
          <p:nvPr/>
        </p:nvSpPr>
        <p:spPr>
          <a:xfrm>
            <a:off x="6699250" y="4044085"/>
            <a:ext cx="94766" cy="947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71615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3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77030" y="2670880"/>
            <a:ext cx="5965897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4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、微信产品和我们</a:t>
            </a:r>
            <a:endParaRPr lang="zh-CN" altLang="en-US" sz="3600" spc="-15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666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2593331" y="1851775"/>
            <a:ext cx="4097207" cy="4190514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  <a:alpha val="10000"/>
            </a:schemeClr>
          </a:solidFill>
          <a:ln w="19050" cap="rnd" algn="ctr">
            <a:solidFill>
              <a:srgbClr val="808080"/>
            </a:solidFill>
            <a:prstDash val="sysDot"/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zh-CN" altLang="en-US" sz="2400" smtClean="0">
              <a:solidFill>
                <a:srgbClr val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Oval 4"/>
          <p:cNvSpPr>
            <a:spLocks noChangeArrowheads="1"/>
          </p:cNvSpPr>
          <p:nvPr/>
        </p:nvSpPr>
        <p:spPr bwMode="auto">
          <a:xfrm>
            <a:off x="8140247" y="5013175"/>
            <a:ext cx="1981200" cy="812800"/>
          </a:xfrm>
          <a:prstGeom prst="ellipse">
            <a:avLst/>
          </a:prstGeom>
          <a:gradFill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gamma/>
                  <a:shade val="46275"/>
                  <a:invGamma/>
                  <a:alpha val="0"/>
                </a:srgbClr>
              </a:gs>
            </a:gsLst>
            <a:path path="shape">
              <a:fillToRect l="50000" t="50000" r="50000" b="50000"/>
            </a:path>
          </a:gradFill>
          <a:ln w="31750" cap="rnd" algn="ctr">
            <a:noFill/>
            <a:prstDash val="sysDot"/>
            <a:round/>
            <a:headEnd/>
            <a:tailEnd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6" name="Group 10"/>
          <p:cNvGrpSpPr>
            <a:grpSpLocks/>
          </p:cNvGrpSpPr>
          <p:nvPr/>
        </p:nvGrpSpPr>
        <p:grpSpPr bwMode="auto">
          <a:xfrm>
            <a:off x="7960860" y="2319188"/>
            <a:ext cx="2368550" cy="3257550"/>
            <a:chOff x="2953" y="1386"/>
            <a:chExt cx="1492" cy="2052"/>
          </a:xfrm>
        </p:grpSpPr>
        <p:sp>
          <p:nvSpPr>
            <p:cNvPr id="7" name="Freeform 11"/>
            <p:cNvSpPr>
              <a:spLocks/>
            </p:cNvSpPr>
            <p:nvPr/>
          </p:nvSpPr>
          <p:spPr bwMode="auto">
            <a:xfrm>
              <a:off x="2953" y="1386"/>
              <a:ext cx="1492" cy="2052"/>
            </a:xfrm>
            <a:custGeom>
              <a:avLst/>
              <a:gdLst>
                <a:gd name="T0" fmla="*/ 1492 w 1492"/>
                <a:gd name="T1" fmla="*/ 373 h 2052"/>
                <a:gd name="T2" fmla="*/ 1488 w 1492"/>
                <a:gd name="T3" fmla="*/ 336 h 2052"/>
                <a:gd name="T4" fmla="*/ 1476 w 1492"/>
                <a:gd name="T5" fmla="*/ 298 h 2052"/>
                <a:gd name="T6" fmla="*/ 1458 w 1492"/>
                <a:gd name="T7" fmla="*/ 262 h 2052"/>
                <a:gd name="T8" fmla="*/ 1434 w 1492"/>
                <a:gd name="T9" fmla="*/ 228 h 2052"/>
                <a:gd name="T10" fmla="*/ 1401 w 1492"/>
                <a:gd name="T11" fmla="*/ 196 h 2052"/>
                <a:gd name="T12" fmla="*/ 1365 w 1492"/>
                <a:gd name="T13" fmla="*/ 165 h 2052"/>
                <a:gd name="T14" fmla="*/ 1321 w 1492"/>
                <a:gd name="T15" fmla="*/ 136 h 2052"/>
                <a:gd name="T16" fmla="*/ 1273 w 1492"/>
                <a:gd name="T17" fmla="*/ 109 h 2052"/>
                <a:gd name="T18" fmla="*/ 1220 w 1492"/>
                <a:gd name="T19" fmla="*/ 86 h 2052"/>
                <a:gd name="T20" fmla="*/ 1163 w 1492"/>
                <a:gd name="T21" fmla="*/ 63 h 2052"/>
                <a:gd name="T22" fmla="*/ 1102 w 1492"/>
                <a:gd name="T23" fmla="*/ 45 h 2052"/>
                <a:gd name="T24" fmla="*/ 1036 w 1492"/>
                <a:gd name="T25" fmla="*/ 30 h 2052"/>
                <a:gd name="T26" fmla="*/ 967 w 1492"/>
                <a:gd name="T27" fmla="*/ 17 h 2052"/>
                <a:gd name="T28" fmla="*/ 896 w 1492"/>
                <a:gd name="T29" fmla="*/ 8 h 2052"/>
                <a:gd name="T30" fmla="*/ 822 w 1492"/>
                <a:gd name="T31" fmla="*/ 1 h 2052"/>
                <a:gd name="T32" fmla="*/ 746 w 1492"/>
                <a:gd name="T33" fmla="*/ 0 h 2052"/>
                <a:gd name="T34" fmla="*/ 707 w 1492"/>
                <a:gd name="T35" fmla="*/ 0 h 2052"/>
                <a:gd name="T36" fmla="*/ 632 w 1492"/>
                <a:gd name="T37" fmla="*/ 4 h 2052"/>
                <a:gd name="T38" fmla="*/ 560 w 1492"/>
                <a:gd name="T39" fmla="*/ 12 h 2052"/>
                <a:gd name="T40" fmla="*/ 490 w 1492"/>
                <a:gd name="T41" fmla="*/ 22 h 2052"/>
                <a:gd name="T42" fmla="*/ 422 w 1492"/>
                <a:gd name="T43" fmla="*/ 36 h 2052"/>
                <a:gd name="T44" fmla="*/ 359 w 1492"/>
                <a:gd name="T45" fmla="*/ 54 h 2052"/>
                <a:gd name="T46" fmla="*/ 299 w 1492"/>
                <a:gd name="T47" fmla="*/ 74 h 2052"/>
                <a:gd name="T48" fmla="*/ 245 w 1492"/>
                <a:gd name="T49" fmla="*/ 97 h 2052"/>
                <a:gd name="T50" fmla="*/ 194 w 1492"/>
                <a:gd name="T51" fmla="*/ 122 h 2052"/>
                <a:gd name="T52" fmla="*/ 148 w 1492"/>
                <a:gd name="T53" fmla="*/ 150 h 2052"/>
                <a:gd name="T54" fmla="*/ 107 w 1492"/>
                <a:gd name="T55" fmla="*/ 180 h 2052"/>
                <a:gd name="T56" fmla="*/ 74 w 1492"/>
                <a:gd name="T57" fmla="*/ 211 h 2052"/>
                <a:gd name="T58" fmla="*/ 45 w 1492"/>
                <a:gd name="T59" fmla="*/ 245 h 2052"/>
                <a:gd name="T60" fmla="*/ 23 w 1492"/>
                <a:gd name="T61" fmla="*/ 280 h 2052"/>
                <a:gd name="T62" fmla="*/ 9 w 1492"/>
                <a:gd name="T63" fmla="*/ 316 h 2052"/>
                <a:gd name="T64" fmla="*/ 1 w 1492"/>
                <a:gd name="T65" fmla="*/ 354 h 2052"/>
                <a:gd name="T66" fmla="*/ 0 w 1492"/>
                <a:gd name="T67" fmla="*/ 373 h 2052"/>
                <a:gd name="T68" fmla="*/ 6 w 1492"/>
                <a:gd name="T69" fmla="*/ 420 h 2052"/>
                <a:gd name="T70" fmla="*/ 376 w 1492"/>
                <a:gd name="T71" fmla="*/ 1889 h 2052"/>
                <a:gd name="T72" fmla="*/ 376 w 1492"/>
                <a:gd name="T73" fmla="*/ 1889 h 2052"/>
                <a:gd name="T74" fmla="*/ 391 w 1492"/>
                <a:gd name="T75" fmla="*/ 1922 h 2052"/>
                <a:gd name="T76" fmla="*/ 417 w 1492"/>
                <a:gd name="T77" fmla="*/ 1954 h 2052"/>
                <a:gd name="T78" fmla="*/ 453 w 1492"/>
                <a:gd name="T79" fmla="*/ 1981 h 2052"/>
                <a:gd name="T80" fmla="*/ 499 w 1492"/>
                <a:gd name="T81" fmla="*/ 2005 h 2052"/>
                <a:gd name="T82" fmla="*/ 552 w 1492"/>
                <a:gd name="T83" fmla="*/ 2025 h 2052"/>
                <a:gd name="T84" fmla="*/ 611 w 1492"/>
                <a:gd name="T85" fmla="*/ 2039 h 2052"/>
                <a:gd name="T86" fmla="*/ 676 w 1492"/>
                <a:gd name="T87" fmla="*/ 2048 h 2052"/>
                <a:gd name="T88" fmla="*/ 746 w 1492"/>
                <a:gd name="T89" fmla="*/ 2052 h 2052"/>
                <a:gd name="T90" fmla="*/ 781 w 1492"/>
                <a:gd name="T91" fmla="*/ 2051 h 2052"/>
                <a:gd name="T92" fmla="*/ 848 w 1492"/>
                <a:gd name="T93" fmla="*/ 2044 h 2052"/>
                <a:gd name="T94" fmla="*/ 912 w 1492"/>
                <a:gd name="T95" fmla="*/ 2033 h 2052"/>
                <a:gd name="T96" fmla="*/ 967 w 1492"/>
                <a:gd name="T97" fmla="*/ 2016 h 2052"/>
                <a:gd name="T98" fmla="*/ 1018 w 1492"/>
                <a:gd name="T99" fmla="*/ 1994 h 2052"/>
                <a:gd name="T100" fmla="*/ 1058 w 1492"/>
                <a:gd name="T101" fmla="*/ 1968 h 2052"/>
                <a:gd name="T102" fmla="*/ 1089 w 1492"/>
                <a:gd name="T103" fmla="*/ 1938 h 2052"/>
                <a:gd name="T104" fmla="*/ 1110 w 1492"/>
                <a:gd name="T105" fmla="*/ 1906 h 2052"/>
                <a:gd name="T106" fmla="*/ 1116 w 1492"/>
                <a:gd name="T107" fmla="*/ 1889 h 2052"/>
                <a:gd name="T108" fmla="*/ 1486 w 1492"/>
                <a:gd name="T109" fmla="*/ 420 h 2052"/>
                <a:gd name="T110" fmla="*/ 1491 w 1492"/>
                <a:gd name="T111" fmla="*/ 396 h 2052"/>
                <a:gd name="T112" fmla="*/ 1492 w 1492"/>
                <a:gd name="T113" fmla="*/ 373 h 205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1492"/>
                <a:gd name="T172" fmla="*/ 0 h 2052"/>
                <a:gd name="T173" fmla="*/ 1492 w 1492"/>
                <a:gd name="T174" fmla="*/ 2052 h 205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1492" h="2052">
                  <a:moveTo>
                    <a:pt x="1492" y="373"/>
                  </a:moveTo>
                  <a:lnTo>
                    <a:pt x="1492" y="373"/>
                  </a:lnTo>
                  <a:lnTo>
                    <a:pt x="1491" y="354"/>
                  </a:lnTo>
                  <a:lnTo>
                    <a:pt x="1488" y="336"/>
                  </a:lnTo>
                  <a:lnTo>
                    <a:pt x="1483" y="316"/>
                  </a:lnTo>
                  <a:lnTo>
                    <a:pt x="1476" y="298"/>
                  </a:lnTo>
                  <a:lnTo>
                    <a:pt x="1469" y="280"/>
                  </a:lnTo>
                  <a:lnTo>
                    <a:pt x="1458" y="262"/>
                  </a:lnTo>
                  <a:lnTo>
                    <a:pt x="1447" y="245"/>
                  </a:lnTo>
                  <a:lnTo>
                    <a:pt x="1434" y="228"/>
                  </a:lnTo>
                  <a:lnTo>
                    <a:pt x="1418" y="211"/>
                  </a:lnTo>
                  <a:lnTo>
                    <a:pt x="1401" y="196"/>
                  </a:lnTo>
                  <a:lnTo>
                    <a:pt x="1385" y="180"/>
                  </a:lnTo>
                  <a:lnTo>
                    <a:pt x="1365" y="165"/>
                  </a:lnTo>
                  <a:lnTo>
                    <a:pt x="1344" y="150"/>
                  </a:lnTo>
                  <a:lnTo>
                    <a:pt x="1321" y="136"/>
                  </a:lnTo>
                  <a:lnTo>
                    <a:pt x="1298" y="122"/>
                  </a:lnTo>
                  <a:lnTo>
                    <a:pt x="1273" y="109"/>
                  </a:lnTo>
                  <a:lnTo>
                    <a:pt x="1247" y="97"/>
                  </a:lnTo>
                  <a:lnTo>
                    <a:pt x="1220" y="86"/>
                  </a:lnTo>
                  <a:lnTo>
                    <a:pt x="1193" y="74"/>
                  </a:lnTo>
                  <a:lnTo>
                    <a:pt x="1163" y="63"/>
                  </a:lnTo>
                  <a:lnTo>
                    <a:pt x="1133" y="54"/>
                  </a:lnTo>
                  <a:lnTo>
                    <a:pt x="1102" y="45"/>
                  </a:lnTo>
                  <a:lnTo>
                    <a:pt x="1070" y="36"/>
                  </a:lnTo>
                  <a:lnTo>
                    <a:pt x="1036" y="30"/>
                  </a:lnTo>
                  <a:lnTo>
                    <a:pt x="1002" y="22"/>
                  </a:lnTo>
                  <a:lnTo>
                    <a:pt x="967" y="17"/>
                  </a:lnTo>
                  <a:lnTo>
                    <a:pt x="933" y="12"/>
                  </a:lnTo>
                  <a:lnTo>
                    <a:pt x="896" y="8"/>
                  </a:lnTo>
                  <a:lnTo>
                    <a:pt x="860" y="4"/>
                  </a:lnTo>
                  <a:lnTo>
                    <a:pt x="822" y="1"/>
                  </a:lnTo>
                  <a:lnTo>
                    <a:pt x="785" y="0"/>
                  </a:lnTo>
                  <a:lnTo>
                    <a:pt x="746" y="0"/>
                  </a:lnTo>
                  <a:lnTo>
                    <a:pt x="707" y="0"/>
                  </a:lnTo>
                  <a:lnTo>
                    <a:pt x="670" y="1"/>
                  </a:lnTo>
                  <a:lnTo>
                    <a:pt x="632" y="4"/>
                  </a:lnTo>
                  <a:lnTo>
                    <a:pt x="596" y="8"/>
                  </a:lnTo>
                  <a:lnTo>
                    <a:pt x="560" y="12"/>
                  </a:lnTo>
                  <a:lnTo>
                    <a:pt x="525" y="17"/>
                  </a:lnTo>
                  <a:lnTo>
                    <a:pt x="490" y="22"/>
                  </a:lnTo>
                  <a:lnTo>
                    <a:pt x="456" y="30"/>
                  </a:lnTo>
                  <a:lnTo>
                    <a:pt x="422" y="36"/>
                  </a:lnTo>
                  <a:lnTo>
                    <a:pt x="390" y="45"/>
                  </a:lnTo>
                  <a:lnTo>
                    <a:pt x="359" y="54"/>
                  </a:lnTo>
                  <a:lnTo>
                    <a:pt x="329" y="63"/>
                  </a:lnTo>
                  <a:lnTo>
                    <a:pt x="299" y="74"/>
                  </a:lnTo>
                  <a:lnTo>
                    <a:pt x="272" y="86"/>
                  </a:lnTo>
                  <a:lnTo>
                    <a:pt x="245" y="97"/>
                  </a:lnTo>
                  <a:lnTo>
                    <a:pt x="219" y="109"/>
                  </a:lnTo>
                  <a:lnTo>
                    <a:pt x="194" y="122"/>
                  </a:lnTo>
                  <a:lnTo>
                    <a:pt x="171" y="136"/>
                  </a:lnTo>
                  <a:lnTo>
                    <a:pt x="148" y="150"/>
                  </a:lnTo>
                  <a:lnTo>
                    <a:pt x="127" y="165"/>
                  </a:lnTo>
                  <a:lnTo>
                    <a:pt x="107" y="180"/>
                  </a:lnTo>
                  <a:lnTo>
                    <a:pt x="91" y="196"/>
                  </a:lnTo>
                  <a:lnTo>
                    <a:pt x="74" y="211"/>
                  </a:lnTo>
                  <a:lnTo>
                    <a:pt x="58" y="228"/>
                  </a:lnTo>
                  <a:lnTo>
                    <a:pt x="45" y="245"/>
                  </a:lnTo>
                  <a:lnTo>
                    <a:pt x="34" y="262"/>
                  </a:lnTo>
                  <a:lnTo>
                    <a:pt x="23" y="280"/>
                  </a:lnTo>
                  <a:lnTo>
                    <a:pt x="16" y="298"/>
                  </a:lnTo>
                  <a:lnTo>
                    <a:pt x="9" y="316"/>
                  </a:lnTo>
                  <a:lnTo>
                    <a:pt x="4" y="336"/>
                  </a:lnTo>
                  <a:lnTo>
                    <a:pt x="1" y="354"/>
                  </a:lnTo>
                  <a:lnTo>
                    <a:pt x="0" y="373"/>
                  </a:lnTo>
                  <a:lnTo>
                    <a:pt x="1" y="396"/>
                  </a:lnTo>
                  <a:lnTo>
                    <a:pt x="6" y="420"/>
                  </a:lnTo>
                  <a:lnTo>
                    <a:pt x="5" y="420"/>
                  </a:lnTo>
                  <a:lnTo>
                    <a:pt x="376" y="1889"/>
                  </a:lnTo>
                  <a:lnTo>
                    <a:pt x="382" y="1906"/>
                  </a:lnTo>
                  <a:lnTo>
                    <a:pt x="391" y="1922"/>
                  </a:lnTo>
                  <a:lnTo>
                    <a:pt x="403" y="1938"/>
                  </a:lnTo>
                  <a:lnTo>
                    <a:pt x="417" y="1954"/>
                  </a:lnTo>
                  <a:lnTo>
                    <a:pt x="434" y="1968"/>
                  </a:lnTo>
                  <a:lnTo>
                    <a:pt x="453" y="1981"/>
                  </a:lnTo>
                  <a:lnTo>
                    <a:pt x="474" y="1994"/>
                  </a:lnTo>
                  <a:lnTo>
                    <a:pt x="499" y="2005"/>
                  </a:lnTo>
                  <a:lnTo>
                    <a:pt x="525" y="2016"/>
                  </a:lnTo>
                  <a:lnTo>
                    <a:pt x="552" y="2025"/>
                  </a:lnTo>
                  <a:lnTo>
                    <a:pt x="580" y="2033"/>
                  </a:lnTo>
                  <a:lnTo>
                    <a:pt x="611" y="2039"/>
                  </a:lnTo>
                  <a:lnTo>
                    <a:pt x="644" y="2044"/>
                  </a:lnTo>
                  <a:lnTo>
                    <a:pt x="676" y="2048"/>
                  </a:lnTo>
                  <a:lnTo>
                    <a:pt x="711" y="2051"/>
                  </a:lnTo>
                  <a:lnTo>
                    <a:pt x="746" y="2052"/>
                  </a:lnTo>
                  <a:lnTo>
                    <a:pt x="781" y="2051"/>
                  </a:lnTo>
                  <a:lnTo>
                    <a:pt x="816" y="2048"/>
                  </a:lnTo>
                  <a:lnTo>
                    <a:pt x="848" y="2044"/>
                  </a:lnTo>
                  <a:lnTo>
                    <a:pt x="881" y="2039"/>
                  </a:lnTo>
                  <a:lnTo>
                    <a:pt x="912" y="2033"/>
                  </a:lnTo>
                  <a:lnTo>
                    <a:pt x="940" y="2025"/>
                  </a:lnTo>
                  <a:lnTo>
                    <a:pt x="967" y="2016"/>
                  </a:lnTo>
                  <a:lnTo>
                    <a:pt x="993" y="2005"/>
                  </a:lnTo>
                  <a:lnTo>
                    <a:pt x="1018" y="1994"/>
                  </a:lnTo>
                  <a:lnTo>
                    <a:pt x="1039" y="1981"/>
                  </a:lnTo>
                  <a:lnTo>
                    <a:pt x="1058" y="1968"/>
                  </a:lnTo>
                  <a:lnTo>
                    <a:pt x="1075" y="1954"/>
                  </a:lnTo>
                  <a:lnTo>
                    <a:pt x="1089" y="1938"/>
                  </a:lnTo>
                  <a:lnTo>
                    <a:pt x="1101" y="1922"/>
                  </a:lnTo>
                  <a:lnTo>
                    <a:pt x="1110" y="1906"/>
                  </a:lnTo>
                  <a:lnTo>
                    <a:pt x="1116" y="1889"/>
                  </a:lnTo>
                  <a:lnTo>
                    <a:pt x="1487" y="420"/>
                  </a:lnTo>
                  <a:lnTo>
                    <a:pt x="1486" y="420"/>
                  </a:lnTo>
                  <a:lnTo>
                    <a:pt x="1491" y="396"/>
                  </a:lnTo>
                  <a:lnTo>
                    <a:pt x="1492" y="373"/>
                  </a:lnTo>
                  <a:close/>
                </a:path>
              </a:pathLst>
            </a:custGeom>
            <a:gradFill rotWithShape="1">
              <a:gsLst>
                <a:gs pos="0">
                  <a:srgbClr val="5B5B5B"/>
                </a:gs>
                <a:gs pos="50000">
                  <a:srgbClr val="B2B2B2"/>
                </a:gs>
                <a:gs pos="100000">
                  <a:srgbClr val="5B5B5B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" name="Freeform 12"/>
            <p:cNvSpPr>
              <a:spLocks noEditPoints="1"/>
            </p:cNvSpPr>
            <p:nvPr/>
          </p:nvSpPr>
          <p:spPr bwMode="auto">
            <a:xfrm>
              <a:off x="2953" y="1386"/>
              <a:ext cx="1492" cy="746"/>
            </a:xfrm>
            <a:custGeom>
              <a:avLst/>
              <a:gdLst>
                <a:gd name="T0" fmla="*/ 632 w 1492"/>
                <a:gd name="T1" fmla="*/ 4 h 746"/>
                <a:gd name="T2" fmla="*/ 456 w 1492"/>
                <a:gd name="T3" fmla="*/ 30 h 746"/>
                <a:gd name="T4" fmla="*/ 299 w 1492"/>
                <a:gd name="T5" fmla="*/ 74 h 746"/>
                <a:gd name="T6" fmla="*/ 171 w 1492"/>
                <a:gd name="T7" fmla="*/ 136 h 746"/>
                <a:gd name="T8" fmla="*/ 74 w 1492"/>
                <a:gd name="T9" fmla="*/ 211 h 746"/>
                <a:gd name="T10" fmla="*/ 16 w 1492"/>
                <a:gd name="T11" fmla="*/ 298 h 746"/>
                <a:gd name="T12" fmla="*/ 0 w 1492"/>
                <a:gd name="T13" fmla="*/ 373 h 746"/>
                <a:gd name="T14" fmla="*/ 23 w 1492"/>
                <a:gd name="T15" fmla="*/ 466 h 746"/>
                <a:gd name="T16" fmla="*/ 91 w 1492"/>
                <a:gd name="T17" fmla="*/ 551 h 746"/>
                <a:gd name="T18" fmla="*/ 194 w 1492"/>
                <a:gd name="T19" fmla="*/ 624 h 746"/>
                <a:gd name="T20" fmla="*/ 329 w 1492"/>
                <a:gd name="T21" fmla="*/ 683 h 746"/>
                <a:gd name="T22" fmla="*/ 490 w 1492"/>
                <a:gd name="T23" fmla="*/ 724 h 746"/>
                <a:gd name="T24" fmla="*/ 670 w 1492"/>
                <a:gd name="T25" fmla="*/ 745 h 746"/>
                <a:gd name="T26" fmla="*/ 822 w 1492"/>
                <a:gd name="T27" fmla="*/ 745 h 746"/>
                <a:gd name="T28" fmla="*/ 1002 w 1492"/>
                <a:gd name="T29" fmla="*/ 724 h 746"/>
                <a:gd name="T30" fmla="*/ 1163 w 1492"/>
                <a:gd name="T31" fmla="*/ 683 h 746"/>
                <a:gd name="T32" fmla="*/ 1298 w 1492"/>
                <a:gd name="T33" fmla="*/ 624 h 746"/>
                <a:gd name="T34" fmla="*/ 1401 w 1492"/>
                <a:gd name="T35" fmla="*/ 551 h 746"/>
                <a:gd name="T36" fmla="*/ 1469 w 1492"/>
                <a:gd name="T37" fmla="*/ 466 h 746"/>
                <a:gd name="T38" fmla="*/ 1492 w 1492"/>
                <a:gd name="T39" fmla="*/ 373 h 746"/>
                <a:gd name="T40" fmla="*/ 1476 w 1492"/>
                <a:gd name="T41" fmla="*/ 298 h 746"/>
                <a:gd name="T42" fmla="*/ 1418 w 1492"/>
                <a:gd name="T43" fmla="*/ 211 h 746"/>
                <a:gd name="T44" fmla="*/ 1321 w 1492"/>
                <a:gd name="T45" fmla="*/ 136 h 746"/>
                <a:gd name="T46" fmla="*/ 1193 w 1492"/>
                <a:gd name="T47" fmla="*/ 74 h 746"/>
                <a:gd name="T48" fmla="*/ 1036 w 1492"/>
                <a:gd name="T49" fmla="*/ 30 h 746"/>
                <a:gd name="T50" fmla="*/ 860 w 1492"/>
                <a:gd name="T51" fmla="*/ 4 h 746"/>
                <a:gd name="T52" fmla="*/ 746 w 1492"/>
                <a:gd name="T53" fmla="*/ 723 h 746"/>
                <a:gd name="T54" fmla="*/ 605 w 1492"/>
                <a:gd name="T55" fmla="*/ 716 h 746"/>
                <a:gd name="T56" fmla="*/ 443 w 1492"/>
                <a:gd name="T57" fmla="*/ 689 h 746"/>
                <a:gd name="T58" fmla="*/ 302 w 1492"/>
                <a:gd name="T59" fmla="*/ 644 h 746"/>
                <a:gd name="T60" fmla="*/ 185 w 1492"/>
                <a:gd name="T61" fmla="*/ 583 h 746"/>
                <a:gd name="T62" fmla="*/ 101 w 1492"/>
                <a:gd name="T63" fmla="*/ 509 h 746"/>
                <a:gd name="T64" fmla="*/ 54 w 1492"/>
                <a:gd name="T65" fmla="*/ 426 h 746"/>
                <a:gd name="T66" fmla="*/ 48 w 1492"/>
                <a:gd name="T67" fmla="*/ 355 h 746"/>
                <a:gd name="T68" fmla="*/ 78 w 1492"/>
                <a:gd name="T69" fmla="*/ 269 h 746"/>
                <a:gd name="T70" fmla="*/ 148 w 1492"/>
                <a:gd name="T71" fmla="*/ 192 h 746"/>
                <a:gd name="T72" fmla="*/ 251 w 1492"/>
                <a:gd name="T73" fmla="*/ 126 h 746"/>
                <a:gd name="T74" fmla="*/ 383 w 1492"/>
                <a:gd name="T75" fmla="*/ 74 h 746"/>
                <a:gd name="T76" fmla="*/ 537 w 1492"/>
                <a:gd name="T77" fmla="*/ 39 h 746"/>
                <a:gd name="T78" fmla="*/ 710 w 1492"/>
                <a:gd name="T79" fmla="*/ 23 h 746"/>
                <a:gd name="T80" fmla="*/ 852 w 1492"/>
                <a:gd name="T81" fmla="*/ 27 h 746"/>
                <a:gd name="T82" fmla="*/ 1018 w 1492"/>
                <a:gd name="T83" fmla="*/ 51 h 746"/>
                <a:gd name="T84" fmla="*/ 1164 w 1492"/>
                <a:gd name="T85" fmla="*/ 92 h 746"/>
                <a:gd name="T86" fmla="*/ 1286 w 1492"/>
                <a:gd name="T87" fmla="*/ 150 h 746"/>
                <a:gd name="T88" fmla="*/ 1377 w 1492"/>
                <a:gd name="T89" fmla="*/ 222 h 746"/>
                <a:gd name="T90" fmla="*/ 1431 w 1492"/>
                <a:gd name="T91" fmla="*/ 302 h 746"/>
                <a:gd name="T92" fmla="*/ 1445 w 1492"/>
                <a:gd name="T93" fmla="*/ 373 h 746"/>
                <a:gd name="T94" fmla="*/ 1423 w 1492"/>
                <a:gd name="T95" fmla="*/ 461 h 746"/>
                <a:gd name="T96" fmla="*/ 1361 w 1492"/>
                <a:gd name="T97" fmla="*/ 540 h 746"/>
                <a:gd name="T98" fmla="*/ 1264 w 1492"/>
                <a:gd name="T99" fmla="*/ 609 h 746"/>
                <a:gd name="T100" fmla="*/ 1137 w 1492"/>
                <a:gd name="T101" fmla="*/ 663 h 746"/>
                <a:gd name="T102" fmla="*/ 987 w 1492"/>
                <a:gd name="T103" fmla="*/ 702 h 746"/>
                <a:gd name="T104" fmla="*/ 817 w 1492"/>
                <a:gd name="T105" fmla="*/ 722 h 74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1492"/>
                <a:gd name="T160" fmla="*/ 0 h 746"/>
                <a:gd name="T161" fmla="*/ 1492 w 1492"/>
                <a:gd name="T162" fmla="*/ 746 h 74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1492" h="746">
                  <a:moveTo>
                    <a:pt x="746" y="0"/>
                  </a:moveTo>
                  <a:lnTo>
                    <a:pt x="746" y="0"/>
                  </a:lnTo>
                  <a:lnTo>
                    <a:pt x="707" y="0"/>
                  </a:lnTo>
                  <a:lnTo>
                    <a:pt x="670" y="1"/>
                  </a:lnTo>
                  <a:lnTo>
                    <a:pt x="632" y="4"/>
                  </a:lnTo>
                  <a:lnTo>
                    <a:pt x="596" y="8"/>
                  </a:lnTo>
                  <a:lnTo>
                    <a:pt x="560" y="12"/>
                  </a:lnTo>
                  <a:lnTo>
                    <a:pt x="525" y="17"/>
                  </a:lnTo>
                  <a:lnTo>
                    <a:pt x="490" y="22"/>
                  </a:lnTo>
                  <a:lnTo>
                    <a:pt x="456" y="30"/>
                  </a:lnTo>
                  <a:lnTo>
                    <a:pt x="422" y="36"/>
                  </a:lnTo>
                  <a:lnTo>
                    <a:pt x="390" y="45"/>
                  </a:lnTo>
                  <a:lnTo>
                    <a:pt x="359" y="54"/>
                  </a:lnTo>
                  <a:lnTo>
                    <a:pt x="329" y="63"/>
                  </a:lnTo>
                  <a:lnTo>
                    <a:pt x="299" y="74"/>
                  </a:lnTo>
                  <a:lnTo>
                    <a:pt x="272" y="86"/>
                  </a:lnTo>
                  <a:lnTo>
                    <a:pt x="245" y="97"/>
                  </a:lnTo>
                  <a:lnTo>
                    <a:pt x="219" y="109"/>
                  </a:lnTo>
                  <a:lnTo>
                    <a:pt x="194" y="122"/>
                  </a:lnTo>
                  <a:lnTo>
                    <a:pt x="171" y="136"/>
                  </a:lnTo>
                  <a:lnTo>
                    <a:pt x="148" y="150"/>
                  </a:lnTo>
                  <a:lnTo>
                    <a:pt x="127" y="165"/>
                  </a:lnTo>
                  <a:lnTo>
                    <a:pt x="107" y="180"/>
                  </a:lnTo>
                  <a:lnTo>
                    <a:pt x="91" y="196"/>
                  </a:lnTo>
                  <a:lnTo>
                    <a:pt x="74" y="211"/>
                  </a:lnTo>
                  <a:lnTo>
                    <a:pt x="58" y="228"/>
                  </a:lnTo>
                  <a:lnTo>
                    <a:pt x="45" y="245"/>
                  </a:lnTo>
                  <a:lnTo>
                    <a:pt x="34" y="262"/>
                  </a:lnTo>
                  <a:lnTo>
                    <a:pt x="23" y="280"/>
                  </a:lnTo>
                  <a:lnTo>
                    <a:pt x="16" y="298"/>
                  </a:lnTo>
                  <a:lnTo>
                    <a:pt x="9" y="316"/>
                  </a:lnTo>
                  <a:lnTo>
                    <a:pt x="4" y="336"/>
                  </a:lnTo>
                  <a:lnTo>
                    <a:pt x="1" y="354"/>
                  </a:lnTo>
                  <a:lnTo>
                    <a:pt x="0" y="373"/>
                  </a:lnTo>
                  <a:lnTo>
                    <a:pt x="1" y="393"/>
                  </a:lnTo>
                  <a:lnTo>
                    <a:pt x="4" y="411"/>
                  </a:lnTo>
                  <a:lnTo>
                    <a:pt x="9" y="430"/>
                  </a:lnTo>
                  <a:lnTo>
                    <a:pt x="16" y="448"/>
                  </a:lnTo>
                  <a:lnTo>
                    <a:pt x="23" y="466"/>
                  </a:lnTo>
                  <a:lnTo>
                    <a:pt x="34" y="485"/>
                  </a:lnTo>
                  <a:lnTo>
                    <a:pt x="45" y="501"/>
                  </a:lnTo>
                  <a:lnTo>
                    <a:pt x="58" y="518"/>
                  </a:lnTo>
                  <a:lnTo>
                    <a:pt x="74" y="535"/>
                  </a:lnTo>
                  <a:lnTo>
                    <a:pt x="91" y="551"/>
                  </a:lnTo>
                  <a:lnTo>
                    <a:pt x="107" y="566"/>
                  </a:lnTo>
                  <a:lnTo>
                    <a:pt x="127" y="582"/>
                  </a:lnTo>
                  <a:lnTo>
                    <a:pt x="148" y="596"/>
                  </a:lnTo>
                  <a:lnTo>
                    <a:pt x="171" y="610"/>
                  </a:lnTo>
                  <a:lnTo>
                    <a:pt x="194" y="624"/>
                  </a:lnTo>
                  <a:lnTo>
                    <a:pt x="219" y="637"/>
                  </a:lnTo>
                  <a:lnTo>
                    <a:pt x="245" y="649"/>
                  </a:lnTo>
                  <a:lnTo>
                    <a:pt x="272" y="661"/>
                  </a:lnTo>
                  <a:lnTo>
                    <a:pt x="299" y="672"/>
                  </a:lnTo>
                  <a:lnTo>
                    <a:pt x="329" y="683"/>
                  </a:lnTo>
                  <a:lnTo>
                    <a:pt x="359" y="692"/>
                  </a:lnTo>
                  <a:lnTo>
                    <a:pt x="390" y="701"/>
                  </a:lnTo>
                  <a:lnTo>
                    <a:pt x="422" y="710"/>
                  </a:lnTo>
                  <a:lnTo>
                    <a:pt x="456" y="716"/>
                  </a:lnTo>
                  <a:lnTo>
                    <a:pt x="490" y="724"/>
                  </a:lnTo>
                  <a:lnTo>
                    <a:pt x="525" y="729"/>
                  </a:lnTo>
                  <a:lnTo>
                    <a:pt x="560" y="735"/>
                  </a:lnTo>
                  <a:lnTo>
                    <a:pt x="596" y="738"/>
                  </a:lnTo>
                  <a:lnTo>
                    <a:pt x="632" y="742"/>
                  </a:lnTo>
                  <a:lnTo>
                    <a:pt x="670" y="745"/>
                  </a:lnTo>
                  <a:lnTo>
                    <a:pt x="707" y="746"/>
                  </a:lnTo>
                  <a:lnTo>
                    <a:pt x="746" y="746"/>
                  </a:lnTo>
                  <a:lnTo>
                    <a:pt x="785" y="746"/>
                  </a:lnTo>
                  <a:lnTo>
                    <a:pt x="822" y="745"/>
                  </a:lnTo>
                  <a:lnTo>
                    <a:pt x="860" y="742"/>
                  </a:lnTo>
                  <a:lnTo>
                    <a:pt x="896" y="738"/>
                  </a:lnTo>
                  <a:lnTo>
                    <a:pt x="933" y="735"/>
                  </a:lnTo>
                  <a:lnTo>
                    <a:pt x="967" y="729"/>
                  </a:lnTo>
                  <a:lnTo>
                    <a:pt x="1002" y="724"/>
                  </a:lnTo>
                  <a:lnTo>
                    <a:pt x="1036" y="716"/>
                  </a:lnTo>
                  <a:lnTo>
                    <a:pt x="1070" y="710"/>
                  </a:lnTo>
                  <a:lnTo>
                    <a:pt x="1102" y="701"/>
                  </a:lnTo>
                  <a:lnTo>
                    <a:pt x="1133" y="692"/>
                  </a:lnTo>
                  <a:lnTo>
                    <a:pt x="1163" y="683"/>
                  </a:lnTo>
                  <a:lnTo>
                    <a:pt x="1193" y="672"/>
                  </a:lnTo>
                  <a:lnTo>
                    <a:pt x="1220" y="661"/>
                  </a:lnTo>
                  <a:lnTo>
                    <a:pt x="1247" y="649"/>
                  </a:lnTo>
                  <a:lnTo>
                    <a:pt x="1273" y="637"/>
                  </a:lnTo>
                  <a:lnTo>
                    <a:pt x="1298" y="624"/>
                  </a:lnTo>
                  <a:lnTo>
                    <a:pt x="1321" y="610"/>
                  </a:lnTo>
                  <a:lnTo>
                    <a:pt x="1344" y="596"/>
                  </a:lnTo>
                  <a:lnTo>
                    <a:pt x="1365" y="582"/>
                  </a:lnTo>
                  <a:lnTo>
                    <a:pt x="1385" y="566"/>
                  </a:lnTo>
                  <a:lnTo>
                    <a:pt x="1401" y="551"/>
                  </a:lnTo>
                  <a:lnTo>
                    <a:pt x="1418" y="535"/>
                  </a:lnTo>
                  <a:lnTo>
                    <a:pt x="1434" y="518"/>
                  </a:lnTo>
                  <a:lnTo>
                    <a:pt x="1447" y="501"/>
                  </a:lnTo>
                  <a:lnTo>
                    <a:pt x="1458" y="485"/>
                  </a:lnTo>
                  <a:lnTo>
                    <a:pt x="1469" y="466"/>
                  </a:lnTo>
                  <a:lnTo>
                    <a:pt x="1476" y="448"/>
                  </a:lnTo>
                  <a:lnTo>
                    <a:pt x="1483" y="430"/>
                  </a:lnTo>
                  <a:lnTo>
                    <a:pt x="1488" y="411"/>
                  </a:lnTo>
                  <a:lnTo>
                    <a:pt x="1491" y="393"/>
                  </a:lnTo>
                  <a:lnTo>
                    <a:pt x="1492" y="373"/>
                  </a:lnTo>
                  <a:lnTo>
                    <a:pt x="1491" y="354"/>
                  </a:lnTo>
                  <a:lnTo>
                    <a:pt x="1488" y="336"/>
                  </a:lnTo>
                  <a:lnTo>
                    <a:pt x="1483" y="316"/>
                  </a:lnTo>
                  <a:lnTo>
                    <a:pt x="1476" y="298"/>
                  </a:lnTo>
                  <a:lnTo>
                    <a:pt x="1469" y="280"/>
                  </a:lnTo>
                  <a:lnTo>
                    <a:pt x="1458" y="262"/>
                  </a:lnTo>
                  <a:lnTo>
                    <a:pt x="1447" y="245"/>
                  </a:lnTo>
                  <a:lnTo>
                    <a:pt x="1434" y="228"/>
                  </a:lnTo>
                  <a:lnTo>
                    <a:pt x="1418" y="211"/>
                  </a:lnTo>
                  <a:lnTo>
                    <a:pt x="1401" y="196"/>
                  </a:lnTo>
                  <a:lnTo>
                    <a:pt x="1385" y="180"/>
                  </a:lnTo>
                  <a:lnTo>
                    <a:pt x="1365" y="165"/>
                  </a:lnTo>
                  <a:lnTo>
                    <a:pt x="1344" y="150"/>
                  </a:lnTo>
                  <a:lnTo>
                    <a:pt x="1321" y="136"/>
                  </a:lnTo>
                  <a:lnTo>
                    <a:pt x="1298" y="122"/>
                  </a:lnTo>
                  <a:lnTo>
                    <a:pt x="1273" y="109"/>
                  </a:lnTo>
                  <a:lnTo>
                    <a:pt x="1247" y="97"/>
                  </a:lnTo>
                  <a:lnTo>
                    <a:pt x="1220" y="86"/>
                  </a:lnTo>
                  <a:lnTo>
                    <a:pt x="1193" y="74"/>
                  </a:lnTo>
                  <a:lnTo>
                    <a:pt x="1163" y="63"/>
                  </a:lnTo>
                  <a:lnTo>
                    <a:pt x="1133" y="54"/>
                  </a:lnTo>
                  <a:lnTo>
                    <a:pt x="1102" y="45"/>
                  </a:lnTo>
                  <a:lnTo>
                    <a:pt x="1070" y="36"/>
                  </a:lnTo>
                  <a:lnTo>
                    <a:pt x="1036" y="30"/>
                  </a:lnTo>
                  <a:lnTo>
                    <a:pt x="1002" y="22"/>
                  </a:lnTo>
                  <a:lnTo>
                    <a:pt x="967" y="17"/>
                  </a:lnTo>
                  <a:lnTo>
                    <a:pt x="933" y="12"/>
                  </a:lnTo>
                  <a:lnTo>
                    <a:pt x="896" y="8"/>
                  </a:lnTo>
                  <a:lnTo>
                    <a:pt x="860" y="4"/>
                  </a:lnTo>
                  <a:lnTo>
                    <a:pt x="822" y="1"/>
                  </a:lnTo>
                  <a:lnTo>
                    <a:pt x="785" y="0"/>
                  </a:lnTo>
                  <a:lnTo>
                    <a:pt x="746" y="0"/>
                  </a:lnTo>
                  <a:close/>
                  <a:moveTo>
                    <a:pt x="746" y="723"/>
                  </a:moveTo>
                  <a:lnTo>
                    <a:pt x="746" y="723"/>
                  </a:lnTo>
                  <a:lnTo>
                    <a:pt x="710" y="723"/>
                  </a:lnTo>
                  <a:lnTo>
                    <a:pt x="675" y="722"/>
                  </a:lnTo>
                  <a:lnTo>
                    <a:pt x="640" y="719"/>
                  </a:lnTo>
                  <a:lnTo>
                    <a:pt x="605" y="716"/>
                  </a:lnTo>
                  <a:lnTo>
                    <a:pt x="571" y="713"/>
                  </a:lnTo>
                  <a:lnTo>
                    <a:pt x="537" y="707"/>
                  </a:lnTo>
                  <a:lnTo>
                    <a:pt x="505" y="702"/>
                  </a:lnTo>
                  <a:lnTo>
                    <a:pt x="474" y="696"/>
                  </a:lnTo>
                  <a:lnTo>
                    <a:pt x="443" y="689"/>
                  </a:lnTo>
                  <a:lnTo>
                    <a:pt x="413" y="681"/>
                  </a:lnTo>
                  <a:lnTo>
                    <a:pt x="383" y="672"/>
                  </a:lnTo>
                  <a:lnTo>
                    <a:pt x="355" y="663"/>
                  </a:lnTo>
                  <a:lnTo>
                    <a:pt x="328" y="654"/>
                  </a:lnTo>
                  <a:lnTo>
                    <a:pt x="302" y="644"/>
                  </a:lnTo>
                  <a:lnTo>
                    <a:pt x="276" y="632"/>
                  </a:lnTo>
                  <a:lnTo>
                    <a:pt x="251" y="621"/>
                  </a:lnTo>
                  <a:lnTo>
                    <a:pt x="228" y="609"/>
                  </a:lnTo>
                  <a:lnTo>
                    <a:pt x="206" y="596"/>
                  </a:lnTo>
                  <a:lnTo>
                    <a:pt x="185" y="583"/>
                  </a:lnTo>
                  <a:lnTo>
                    <a:pt x="166" y="569"/>
                  </a:lnTo>
                  <a:lnTo>
                    <a:pt x="148" y="554"/>
                  </a:lnTo>
                  <a:lnTo>
                    <a:pt x="131" y="540"/>
                  </a:lnTo>
                  <a:lnTo>
                    <a:pt x="115" y="525"/>
                  </a:lnTo>
                  <a:lnTo>
                    <a:pt x="101" y="509"/>
                  </a:lnTo>
                  <a:lnTo>
                    <a:pt x="89" y="494"/>
                  </a:lnTo>
                  <a:lnTo>
                    <a:pt x="78" y="477"/>
                  </a:lnTo>
                  <a:lnTo>
                    <a:pt x="69" y="461"/>
                  </a:lnTo>
                  <a:lnTo>
                    <a:pt x="61" y="444"/>
                  </a:lnTo>
                  <a:lnTo>
                    <a:pt x="54" y="426"/>
                  </a:lnTo>
                  <a:lnTo>
                    <a:pt x="51" y="409"/>
                  </a:lnTo>
                  <a:lnTo>
                    <a:pt x="48" y="391"/>
                  </a:lnTo>
                  <a:lnTo>
                    <a:pt x="47" y="373"/>
                  </a:lnTo>
                  <a:lnTo>
                    <a:pt x="48" y="355"/>
                  </a:lnTo>
                  <a:lnTo>
                    <a:pt x="51" y="337"/>
                  </a:lnTo>
                  <a:lnTo>
                    <a:pt x="54" y="320"/>
                  </a:lnTo>
                  <a:lnTo>
                    <a:pt x="61" y="302"/>
                  </a:lnTo>
                  <a:lnTo>
                    <a:pt x="69" y="285"/>
                  </a:lnTo>
                  <a:lnTo>
                    <a:pt x="78" y="269"/>
                  </a:lnTo>
                  <a:lnTo>
                    <a:pt x="89" y="253"/>
                  </a:lnTo>
                  <a:lnTo>
                    <a:pt x="101" y="237"/>
                  </a:lnTo>
                  <a:lnTo>
                    <a:pt x="115" y="222"/>
                  </a:lnTo>
                  <a:lnTo>
                    <a:pt x="131" y="206"/>
                  </a:lnTo>
                  <a:lnTo>
                    <a:pt x="148" y="192"/>
                  </a:lnTo>
                  <a:lnTo>
                    <a:pt x="166" y="177"/>
                  </a:lnTo>
                  <a:lnTo>
                    <a:pt x="185" y="163"/>
                  </a:lnTo>
                  <a:lnTo>
                    <a:pt x="206" y="150"/>
                  </a:lnTo>
                  <a:lnTo>
                    <a:pt x="228" y="137"/>
                  </a:lnTo>
                  <a:lnTo>
                    <a:pt x="251" y="126"/>
                  </a:lnTo>
                  <a:lnTo>
                    <a:pt x="276" y="114"/>
                  </a:lnTo>
                  <a:lnTo>
                    <a:pt x="302" y="102"/>
                  </a:lnTo>
                  <a:lnTo>
                    <a:pt x="328" y="92"/>
                  </a:lnTo>
                  <a:lnTo>
                    <a:pt x="355" y="83"/>
                  </a:lnTo>
                  <a:lnTo>
                    <a:pt x="383" y="74"/>
                  </a:lnTo>
                  <a:lnTo>
                    <a:pt x="413" y="65"/>
                  </a:lnTo>
                  <a:lnTo>
                    <a:pt x="443" y="57"/>
                  </a:lnTo>
                  <a:lnTo>
                    <a:pt x="474" y="51"/>
                  </a:lnTo>
                  <a:lnTo>
                    <a:pt x="505" y="44"/>
                  </a:lnTo>
                  <a:lnTo>
                    <a:pt x="537" y="39"/>
                  </a:lnTo>
                  <a:lnTo>
                    <a:pt x="571" y="34"/>
                  </a:lnTo>
                  <a:lnTo>
                    <a:pt x="605" y="30"/>
                  </a:lnTo>
                  <a:lnTo>
                    <a:pt x="640" y="27"/>
                  </a:lnTo>
                  <a:lnTo>
                    <a:pt x="675" y="25"/>
                  </a:lnTo>
                  <a:lnTo>
                    <a:pt x="710" y="23"/>
                  </a:lnTo>
                  <a:lnTo>
                    <a:pt x="746" y="23"/>
                  </a:lnTo>
                  <a:lnTo>
                    <a:pt x="782" y="23"/>
                  </a:lnTo>
                  <a:lnTo>
                    <a:pt x="817" y="25"/>
                  </a:lnTo>
                  <a:lnTo>
                    <a:pt x="852" y="27"/>
                  </a:lnTo>
                  <a:lnTo>
                    <a:pt x="887" y="30"/>
                  </a:lnTo>
                  <a:lnTo>
                    <a:pt x="921" y="34"/>
                  </a:lnTo>
                  <a:lnTo>
                    <a:pt x="955" y="39"/>
                  </a:lnTo>
                  <a:lnTo>
                    <a:pt x="987" y="44"/>
                  </a:lnTo>
                  <a:lnTo>
                    <a:pt x="1018" y="51"/>
                  </a:lnTo>
                  <a:lnTo>
                    <a:pt x="1049" y="57"/>
                  </a:lnTo>
                  <a:lnTo>
                    <a:pt x="1079" y="65"/>
                  </a:lnTo>
                  <a:lnTo>
                    <a:pt x="1109" y="74"/>
                  </a:lnTo>
                  <a:lnTo>
                    <a:pt x="1137" y="83"/>
                  </a:lnTo>
                  <a:lnTo>
                    <a:pt x="1164" y="92"/>
                  </a:lnTo>
                  <a:lnTo>
                    <a:pt x="1190" y="102"/>
                  </a:lnTo>
                  <a:lnTo>
                    <a:pt x="1216" y="114"/>
                  </a:lnTo>
                  <a:lnTo>
                    <a:pt x="1241" y="126"/>
                  </a:lnTo>
                  <a:lnTo>
                    <a:pt x="1264" y="137"/>
                  </a:lnTo>
                  <a:lnTo>
                    <a:pt x="1286" y="150"/>
                  </a:lnTo>
                  <a:lnTo>
                    <a:pt x="1307" y="163"/>
                  </a:lnTo>
                  <a:lnTo>
                    <a:pt x="1326" y="177"/>
                  </a:lnTo>
                  <a:lnTo>
                    <a:pt x="1344" y="192"/>
                  </a:lnTo>
                  <a:lnTo>
                    <a:pt x="1361" y="206"/>
                  </a:lnTo>
                  <a:lnTo>
                    <a:pt x="1377" y="222"/>
                  </a:lnTo>
                  <a:lnTo>
                    <a:pt x="1391" y="237"/>
                  </a:lnTo>
                  <a:lnTo>
                    <a:pt x="1403" y="253"/>
                  </a:lnTo>
                  <a:lnTo>
                    <a:pt x="1414" y="269"/>
                  </a:lnTo>
                  <a:lnTo>
                    <a:pt x="1423" y="285"/>
                  </a:lnTo>
                  <a:lnTo>
                    <a:pt x="1431" y="302"/>
                  </a:lnTo>
                  <a:lnTo>
                    <a:pt x="1438" y="320"/>
                  </a:lnTo>
                  <a:lnTo>
                    <a:pt x="1441" y="337"/>
                  </a:lnTo>
                  <a:lnTo>
                    <a:pt x="1444" y="355"/>
                  </a:lnTo>
                  <a:lnTo>
                    <a:pt x="1445" y="373"/>
                  </a:lnTo>
                  <a:lnTo>
                    <a:pt x="1444" y="391"/>
                  </a:lnTo>
                  <a:lnTo>
                    <a:pt x="1441" y="409"/>
                  </a:lnTo>
                  <a:lnTo>
                    <a:pt x="1438" y="426"/>
                  </a:lnTo>
                  <a:lnTo>
                    <a:pt x="1431" y="444"/>
                  </a:lnTo>
                  <a:lnTo>
                    <a:pt x="1423" y="461"/>
                  </a:lnTo>
                  <a:lnTo>
                    <a:pt x="1414" y="477"/>
                  </a:lnTo>
                  <a:lnTo>
                    <a:pt x="1403" y="494"/>
                  </a:lnTo>
                  <a:lnTo>
                    <a:pt x="1391" y="509"/>
                  </a:lnTo>
                  <a:lnTo>
                    <a:pt x="1377" y="525"/>
                  </a:lnTo>
                  <a:lnTo>
                    <a:pt x="1361" y="540"/>
                  </a:lnTo>
                  <a:lnTo>
                    <a:pt x="1344" y="554"/>
                  </a:lnTo>
                  <a:lnTo>
                    <a:pt x="1326" y="569"/>
                  </a:lnTo>
                  <a:lnTo>
                    <a:pt x="1307" y="583"/>
                  </a:lnTo>
                  <a:lnTo>
                    <a:pt x="1286" y="596"/>
                  </a:lnTo>
                  <a:lnTo>
                    <a:pt x="1264" y="609"/>
                  </a:lnTo>
                  <a:lnTo>
                    <a:pt x="1241" y="621"/>
                  </a:lnTo>
                  <a:lnTo>
                    <a:pt x="1216" y="632"/>
                  </a:lnTo>
                  <a:lnTo>
                    <a:pt x="1190" y="644"/>
                  </a:lnTo>
                  <a:lnTo>
                    <a:pt x="1164" y="654"/>
                  </a:lnTo>
                  <a:lnTo>
                    <a:pt x="1137" y="663"/>
                  </a:lnTo>
                  <a:lnTo>
                    <a:pt x="1109" y="672"/>
                  </a:lnTo>
                  <a:lnTo>
                    <a:pt x="1079" y="681"/>
                  </a:lnTo>
                  <a:lnTo>
                    <a:pt x="1049" y="689"/>
                  </a:lnTo>
                  <a:lnTo>
                    <a:pt x="1018" y="696"/>
                  </a:lnTo>
                  <a:lnTo>
                    <a:pt x="987" y="702"/>
                  </a:lnTo>
                  <a:lnTo>
                    <a:pt x="955" y="707"/>
                  </a:lnTo>
                  <a:lnTo>
                    <a:pt x="921" y="713"/>
                  </a:lnTo>
                  <a:lnTo>
                    <a:pt x="887" y="716"/>
                  </a:lnTo>
                  <a:lnTo>
                    <a:pt x="852" y="719"/>
                  </a:lnTo>
                  <a:lnTo>
                    <a:pt x="817" y="722"/>
                  </a:lnTo>
                  <a:lnTo>
                    <a:pt x="782" y="723"/>
                  </a:lnTo>
                  <a:lnTo>
                    <a:pt x="746" y="723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" name="Freeform 13"/>
            <p:cNvSpPr>
              <a:spLocks/>
            </p:cNvSpPr>
            <p:nvPr/>
          </p:nvSpPr>
          <p:spPr bwMode="auto">
            <a:xfrm>
              <a:off x="3000" y="1409"/>
              <a:ext cx="1398" cy="700"/>
            </a:xfrm>
            <a:custGeom>
              <a:avLst/>
              <a:gdLst>
                <a:gd name="T0" fmla="*/ 1397 w 1398"/>
                <a:gd name="T1" fmla="*/ 368 h 700"/>
                <a:gd name="T2" fmla="*/ 1384 w 1398"/>
                <a:gd name="T3" fmla="*/ 421 h 700"/>
                <a:gd name="T4" fmla="*/ 1356 w 1398"/>
                <a:gd name="T5" fmla="*/ 471 h 700"/>
                <a:gd name="T6" fmla="*/ 1314 w 1398"/>
                <a:gd name="T7" fmla="*/ 517 h 700"/>
                <a:gd name="T8" fmla="*/ 1260 w 1398"/>
                <a:gd name="T9" fmla="*/ 560 h 700"/>
                <a:gd name="T10" fmla="*/ 1194 w 1398"/>
                <a:gd name="T11" fmla="*/ 598 h 700"/>
                <a:gd name="T12" fmla="*/ 1117 w 1398"/>
                <a:gd name="T13" fmla="*/ 631 h 700"/>
                <a:gd name="T14" fmla="*/ 1032 w 1398"/>
                <a:gd name="T15" fmla="*/ 658 h 700"/>
                <a:gd name="T16" fmla="*/ 940 w 1398"/>
                <a:gd name="T17" fmla="*/ 679 h 700"/>
                <a:gd name="T18" fmla="*/ 840 w 1398"/>
                <a:gd name="T19" fmla="*/ 693 h 700"/>
                <a:gd name="T20" fmla="*/ 735 w 1398"/>
                <a:gd name="T21" fmla="*/ 700 h 700"/>
                <a:gd name="T22" fmla="*/ 663 w 1398"/>
                <a:gd name="T23" fmla="*/ 700 h 700"/>
                <a:gd name="T24" fmla="*/ 558 w 1398"/>
                <a:gd name="T25" fmla="*/ 693 h 700"/>
                <a:gd name="T26" fmla="*/ 458 w 1398"/>
                <a:gd name="T27" fmla="*/ 679 h 700"/>
                <a:gd name="T28" fmla="*/ 366 w 1398"/>
                <a:gd name="T29" fmla="*/ 658 h 700"/>
                <a:gd name="T30" fmla="*/ 281 w 1398"/>
                <a:gd name="T31" fmla="*/ 631 h 700"/>
                <a:gd name="T32" fmla="*/ 204 w 1398"/>
                <a:gd name="T33" fmla="*/ 598 h 700"/>
                <a:gd name="T34" fmla="*/ 138 w 1398"/>
                <a:gd name="T35" fmla="*/ 560 h 700"/>
                <a:gd name="T36" fmla="*/ 84 w 1398"/>
                <a:gd name="T37" fmla="*/ 517 h 700"/>
                <a:gd name="T38" fmla="*/ 42 w 1398"/>
                <a:gd name="T39" fmla="*/ 471 h 700"/>
                <a:gd name="T40" fmla="*/ 14 w 1398"/>
                <a:gd name="T41" fmla="*/ 421 h 700"/>
                <a:gd name="T42" fmla="*/ 1 w 1398"/>
                <a:gd name="T43" fmla="*/ 368 h 700"/>
                <a:gd name="T44" fmla="*/ 1 w 1398"/>
                <a:gd name="T45" fmla="*/ 332 h 700"/>
                <a:gd name="T46" fmla="*/ 14 w 1398"/>
                <a:gd name="T47" fmla="*/ 279 h 700"/>
                <a:gd name="T48" fmla="*/ 42 w 1398"/>
                <a:gd name="T49" fmla="*/ 230 h 700"/>
                <a:gd name="T50" fmla="*/ 84 w 1398"/>
                <a:gd name="T51" fmla="*/ 183 h 700"/>
                <a:gd name="T52" fmla="*/ 138 w 1398"/>
                <a:gd name="T53" fmla="*/ 140 h 700"/>
                <a:gd name="T54" fmla="*/ 204 w 1398"/>
                <a:gd name="T55" fmla="*/ 103 h 700"/>
                <a:gd name="T56" fmla="*/ 281 w 1398"/>
                <a:gd name="T57" fmla="*/ 69 h 700"/>
                <a:gd name="T58" fmla="*/ 366 w 1398"/>
                <a:gd name="T59" fmla="*/ 42 h 700"/>
                <a:gd name="T60" fmla="*/ 458 w 1398"/>
                <a:gd name="T61" fmla="*/ 21 h 700"/>
                <a:gd name="T62" fmla="*/ 558 w 1398"/>
                <a:gd name="T63" fmla="*/ 7 h 700"/>
                <a:gd name="T64" fmla="*/ 663 w 1398"/>
                <a:gd name="T65" fmla="*/ 0 h 700"/>
                <a:gd name="T66" fmla="*/ 735 w 1398"/>
                <a:gd name="T67" fmla="*/ 0 h 700"/>
                <a:gd name="T68" fmla="*/ 840 w 1398"/>
                <a:gd name="T69" fmla="*/ 7 h 700"/>
                <a:gd name="T70" fmla="*/ 940 w 1398"/>
                <a:gd name="T71" fmla="*/ 21 h 700"/>
                <a:gd name="T72" fmla="*/ 1032 w 1398"/>
                <a:gd name="T73" fmla="*/ 42 h 700"/>
                <a:gd name="T74" fmla="*/ 1117 w 1398"/>
                <a:gd name="T75" fmla="*/ 69 h 700"/>
                <a:gd name="T76" fmla="*/ 1194 w 1398"/>
                <a:gd name="T77" fmla="*/ 103 h 700"/>
                <a:gd name="T78" fmla="*/ 1260 w 1398"/>
                <a:gd name="T79" fmla="*/ 140 h 700"/>
                <a:gd name="T80" fmla="*/ 1314 w 1398"/>
                <a:gd name="T81" fmla="*/ 183 h 700"/>
                <a:gd name="T82" fmla="*/ 1356 w 1398"/>
                <a:gd name="T83" fmla="*/ 230 h 700"/>
                <a:gd name="T84" fmla="*/ 1384 w 1398"/>
                <a:gd name="T85" fmla="*/ 279 h 700"/>
                <a:gd name="T86" fmla="*/ 1397 w 1398"/>
                <a:gd name="T87" fmla="*/ 332 h 70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398"/>
                <a:gd name="T133" fmla="*/ 0 h 700"/>
                <a:gd name="T134" fmla="*/ 1398 w 1398"/>
                <a:gd name="T135" fmla="*/ 700 h 700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398" h="700">
                  <a:moveTo>
                    <a:pt x="1398" y="350"/>
                  </a:moveTo>
                  <a:lnTo>
                    <a:pt x="1398" y="350"/>
                  </a:lnTo>
                  <a:lnTo>
                    <a:pt x="1397" y="368"/>
                  </a:lnTo>
                  <a:lnTo>
                    <a:pt x="1394" y="386"/>
                  </a:lnTo>
                  <a:lnTo>
                    <a:pt x="1391" y="403"/>
                  </a:lnTo>
                  <a:lnTo>
                    <a:pt x="1384" y="421"/>
                  </a:lnTo>
                  <a:lnTo>
                    <a:pt x="1376" y="438"/>
                  </a:lnTo>
                  <a:lnTo>
                    <a:pt x="1367" y="454"/>
                  </a:lnTo>
                  <a:lnTo>
                    <a:pt x="1356" y="471"/>
                  </a:lnTo>
                  <a:lnTo>
                    <a:pt x="1344" y="486"/>
                  </a:lnTo>
                  <a:lnTo>
                    <a:pt x="1330" y="502"/>
                  </a:lnTo>
                  <a:lnTo>
                    <a:pt x="1314" y="517"/>
                  </a:lnTo>
                  <a:lnTo>
                    <a:pt x="1297" y="531"/>
                  </a:lnTo>
                  <a:lnTo>
                    <a:pt x="1279" y="546"/>
                  </a:lnTo>
                  <a:lnTo>
                    <a:pt x="1260" y="560"/>
                  </a:lnTo>
                  <a:lnTo>
                    <a:pt x="1239" y="573"/>
                  </a:lnTo>
                  <a:lnTo>
                    <a:pt x="1217" y="586"/>
                  </a:lnTo>
                  <a:lnTo>
                    <a:pt x="1194" y="598"/>
                  </a:lnTo>
                  <a:lnTo>
                    <a:pt x="1169" y="609"/>
                  </a:lnTo>
                  <a:lnTo>
                    <a:pt x="1143" y="621"/>
                  </a:lnTo>
                  <a:lnTo>
                    <a:pt x="1117" y="631"/>
                  </a:lnTo>
                  <a:lnTo>
                    <a:pt x="1090" y="640"/>
                  </a:lnTo>
                  <a:lnTo>
                    <a:pt x="1062" y="649"/>
                  </a:lnTo>
                  <a:lnTo>
                    <a:pt x="1032" y="658"/>
                  </a:lnTo>
                  <a:lnTo>
                    <a:pt x="1002" y="666"/>
                  </a:lnTo>
                  <a:lnTo>
                    <a:pt x="971" y="673"/>
                  </a:lnTo>
                  <a:lnTo>
                    <a:pt x="940" y="679"/>
                  </a:lnTo>
                  <a:lnTo>
                    <a:pt x="908" y="684"/>
                  </a:lnTo>
                  <a:lnTo>
                    <a:pt x="874" y="690"/>
                  </a:lnTo>
                  <a:lnTo>
                    <a:pt x="840" y="693"/>
                  </a:lnTo>
                  <a:lnTo>
                    <a:pt x="805" y="696"/>
                  </a:lnTo>
                  <a:lnTo>
                    <a:pt x="770" y="699"/>
                  </a:lnTo>
                  <a:lnTo>
                    <a:pt x="735" y="700"/>
                  </a:lnTo>
                  <a:lnTo>
                    <a:pt x="699" y="700"/>
                  </a:lnTo>
                  <a:lnTo>
                    <a:pt x="663" y="700"/>
                  </a:lnTo>
                  <a:lnTo>
                    <a:pt x="628" y="699"/>
                  </a:lnTo>
                  <a:lnTo>
                    <a:pt x="593" y="696"/>
                  </a:lnTo>
                  <a:lnTo>
                    <a:pt x="558" y="693"/>
                  </a:lnTo>
                  <a:lnTo>
                    <a:pt x="524" y="690"/>
                  </a:lnTo>
                  <a:lnTo>
                    <a:pt x="490" y="684"/>
                  </a:lnTo>
                  <a:lnTo>
                    <a:pt x="458" y="679"/>
                  </a:lnTo>
                  <a:lnTo>
                    <a:pt x="427" y="673"/>
                  </a:lnTo>
                  <a:lnTo>
                    <a:pt x="396" y="666"/>
                  </a:lnTo>
                  <a:lnTo>
                    <a:pt x="366" y="658"/>
                  </a:lnTo>
                  <a:lnTo>
                    <a:pt x="336" y="649"/>
                  </a:lnTo>
                  <a:lnTo>
                    <a:pt x="308" y="640"/>
                  </a:lnTo>
                  <a:lnTo>
                    <a:pt x="281" y="631"/>
                  </a:lnTo>
                  <a:lnTo>
                    <a:pt x="255" y="621"/>
                  </a:lnTo>
                  <a:lnTo>
                    <a:pt x="229" y="609"/>
                  </a:lnTo>
                  <a:lnTo>
                    <a:pt x="204" y="598"/>
                  </a:lnTo>
                  <a:lnTo>
                    <a:pt x="181" y="586"/>
                  </a:lnTo>
                  <a:lnTo>
                    <a:pt x="159" y="573"/>
                  </a:lnTo>
                  <a:lnTo>
                    <a:pt x="138" y="560"/>
                  </a:lnTo>
                  <a:lnTo>
                    <a:pt x="119" y="546"/>
                  </a:lnTo>
                  <a:lnTo>
                    <a:pt x="101" y="531"/>
                  </a:lnTo>
                  <a:lnTo>
                    <a:pt x="84" y="517"/>
                  </a:lnTo>
                  <a:lnTo>
                    <a:pt x="68" y="502"/>
                  </a:lnTo>
                  <a:lnTo>
                    <a:pt x="54" y="486"/>
                  </a:lnTo>
                  <a:lnTo>
                    <a:pt x="42" y="471"/>
                  </a:lnTo>
                  <a:lnTo>
                    <a:pt x="31" y="454"/>
                  </a:lnTo>
                  <a:lnTo>
                    <a:pt x="22" y="438"/>
                  </a:lnTo>
                  <a:lnTo>
                    <a:pt x="14" y="421"/>
                  </a:lnTo>
                  <a:lnTo>
                    <a:pt x="7" y="403"/>
                  </a:lnTo>
                  <a:lnTo>
                    <a:pt x="4" y="386"/>
                  </a:lnTo>
                  <a:lnTo>
                    <a:pt x="1" y="368"/>
                  </a:lnTo>
                  <a:lnTo>
                    <a:pt x="0" y="350"/>
                  </a:lnTo>
                  <a:lnTo>
                    <a:pt x="1" y="332"/>
                  </a:lnTo>
                  <a:lnTo>
                    <a:pt x="4" y="314"/>
                  </a:lnTo>
                  <a:lnTo>
                    <a:pt x="7" y="297"/>
                  </a:lnTo>
                  <a:lnTo>
                    <a:pt x="14" y="279"/>
                  </a:lnTo>
                  <a:lnTo>
                    <a:pt x="22" y="262"/>
                  </a:lnTo>
                  <a:lnTo>
                    <a:pt x="31" y="246"/>
                  </a:lnTo>
                  <a:lnTo>
                    <a:pt x="42" y="230"/>
                  </a:lnTo>
                  <a:lnTo>
                    <a:pt x="54" y="214"/>
                  </a:lnTo>
                  <a:lnTo>
                    <a:pt x="68" y="199"/>
                  </a:lnTo>
                  <a:lnTo>
                    <a:pt x="84" y="183"/>
                  </a:lnTo>
                  <a:lnTo>
                    <a:pt x="101" y="169"/>
                  </a:lnTo>
                  <a:lnTo>
                    <a:pt x="119" y="154"/>
                  </a:lnTo>
                  <a:lnTo>
                    <a:pt x="138" y="140"/>
                  </a:lnTo>
                  <a:lnTo>
                    <a:pt x="159" y="127"/>
                  </a:lnTo>
                  <a:lnTo>
                    <a:pt x="181" y="114"/>
                  </a:lnTo>
                  <a:lnTo>
                    <a:pt x="204" y="103"/>
                  </a:lnTo>
                  <a:lnTo>
                    <a:pt x="229" y="91"/>
                  </a:lnTo>
                  <a:lnTo>
                    <a:pt x="255" y="79"/>
                  </a:lnTo>
                  <a:lnTo>
                    <a:pt x="281" y="69"/>
                  </a:lnTo>
                  <a:lnTo>
                    <a:pt x="308" y="60"/>
                  </a:lnTo>
                  <a:lnTo>
                    <a:pt x="336" y="51"/>
                  </a:lnTo>
                  <a:lnTo>
                    <a:pt x="366" y="42"/>
                  </a:lnTo>
                  <a:lnTo>
                    <a:pt x="396" y="34"/>
                  </a:lnTo>
                  <a:lnTo>
                    <a:pt x="427" y="28"/>
                  </a:lnTo>
                  <a:lnTo>
                    <a:pt x="458" y="21"/>
                  </a:lnTo>
                  <a:lnTo>
                    <a:pt x="490" y="16"/>
                  </a:lnTo>
                  <a:lnTo>
                    <a:pt x="524" y="11"/>
                  </a:lnTo>
                  <a:lnTo>
                    <a:pt x="558" y="7"/>
                  </a:lnTo>
                  <a:lnTo>
                    <a:pt x="593" y="4"/>
                  </a:lnTo>
                  <a:lnTo>
                    <a:pt x="628" y="2"/>
                  </a:lnTo>
                  <a:lnTo>
                    <a:pt x="663" y="0"/>
                  </a:lnTo>
                  <a:lnTo>
                    <a:pt x="699" y="0"/>
                  </a:lnTo>
                  <a:lnTo>
                    <a:pt x="735" y="0"/>
                  </a:lnTo>
                  <a:lnTo>
                    <a:pt x="770" y="2"/>
                  </a:lnTo>
                  <a:lnTo>
                    <a:pt x="805" y="4"/>
                  </a:lnTo>
                  <a:lnTo>
                    <a:pt x="840" y="7"/>
                  </a:lnTo>
                  <a:lnTo>
                    <a:pt x="874" y="11"/>
                  </a:lnTo>
                  <a:lnTo>
                    <a:pt x="908" y="16"/>
                  </a:lnTo>
                  <a:lnTo>
                    <a:pt x="940" y="21"/>
                  </a:lnTo>
                  <a:lnTo>
                    <a:pt x="971" y="28"/>
                  </a:lnTo>
                  <a:lnTo>
                    <a:pt x="1002" y="34"/>
                  </a:lnTo>
                  <a:lnTo>
                    <a:pt x="1032" y="42"/>
                  </a:lnTo>
                  <a:lnTo>
                    <a:pt x="1062" y="51"/>
                  </a:lnTo>
                  <a:lnTo>
                    <a:pt x="1090" y="60"/>
                  </a:lnTo>
                  <a:lnTo>
                    <a:pt x="1117" y="69"/>
                  </a:lnTo>
                  <a:lnTo>
                    <a:pt x="1143" y="79"/>
                  </a:lnTo>
                  <a:lnTo>
                    <a:pt x="1169" y="91"/>
                  </a:lnTo>
                  <a:lnTo>
                    <a:pt x="1194" y="103"/>
                  </a:lnTo>
                  <a:lnTo>
                    <a:pt x="1217" y="114"/>
                  </a:lnTo>
                  <a:lnTo>
                    <a:pt x="1239" y="127"/>
                  </a:lnTo>
                  <a:lnTo>
                    <a:pt x="1260" y="140"/>
                  </a:lnTo>
                  <a:lnTo>
                    <a:pt x="1279" y="154"/>
                  </a:lnTo>
                  <a:lnTo>
                    <a:pt x="1297" y="169"/>
                  </a:lnTo>
                  <a:lnTo>
                    <a:pt x="1314" y="183"/>
                  </a:lnTo>
                  <a:lnTo>
                    <a:pt x="1330" y="199"/>
                  </a:lnTo>
                  <a:lnTo>
                    <a:pt x="1344" y="214"/>
                  </a:lnTo>
                  <a:lnTo>
                    <a:pt x="1356" y="230"/>
                  </a:lnTo>
                  <a:lnTo>
                    <a:pt x="1367" y="246"/>
                  </a:lnTo>
                  <a:lnTo>
                    <a:pt x="1376" y="262"/>
                  </a:lnTo>
                  <a:lnTo>
                    <a:pt x="1384" y="279"/>
                  </a:lnTo>
                  <a:lnTo>
                    <a:pt x="1391" y="297"/>
                  </a:lnTo>
                  <a:lnTo>
                    <a:pt x="1394" y="314"/>
                  </a:lnTo>
                  <a:lnTo>
                    <a:pt x="1397" y="332"/>
                  </a:lnTo>
                  <a:lnTo>
                    <a:pt x="1398" y="3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Group 14"/>
          <p:cNvGrpSpPr>
            <a:grpSpLocks/>
          </p:cNvGrpSpPr>
          <p:nvPr/>
        </p:nvGrpSpPr>
        <p:grpSpPr bwMode="auto">
          <a:xfrm>
            <a:off x="9240404" y="2154107"/>
            <a:ext cx="861974" cy="861974"/>
            <a:chOff x="2335" y="1139"/>
            <a:chExt cx="1089" cy="1089"/>
          </a:xfrm>
        </p:grpSpPr>
        <p:sp>
          <p:nvSpPr>
            <p:cNvPr id="11" name="Oval 15"/>
            <p:cNvSpPr>
              <a:spLocks noChangeArrowheads="1"/>
            </p:cNvSpPr>
            <p:nvPr/>
          </p:nvSpPr>
          <p:spPr bwMode="auto">
            <a:xfrm>
              <a:off x="2335" y="1139"/>
              <a:ext cx="1089" cy="1089"/>
            </a:xfrm>
            <a:prstGeom prst="ellipse">
              <a:avLst/>
            </a:prstGeom>
            <a:gradFill rotWithShape="1">
              <a:gsLst>
                <a:gs pos="0">
                  <a:srgbClr val="3399FF"/>
                </a:gs>
                <a:gs pos="100000">
                  <a:srgbClr val="0E58C4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12" name="Group 16"/>
            <p:cNvGrpSpPr>
              <a:grpSpLocks/>
            </p:cNvGrpSpPr>
            <p:nvPr/>
          </p:nvGrpSpPr>
          <p:grpSpPr bwMode="auto">
            <a:xfrm>
              <a:off x="2426" y="1169"/>
              <a:ext cx="908" cy="296"/>
              <a:chOff x="1431" y="1843"/>
              <a:chExt cx="907" cy="295"/>
            </a:xfrm>
          </p:grpSpPr>
          <p:sp>
            <p:nvSpPr>
              <p:cNvPr id="13" name="Freeform 17"/>
              <p:cNvSpPr>
                <a:spLocks/>
              </p:cNvSpPr>
              <p:nvPr/>
            </p:nvSpPr>
            <p:spPr bwMode="auto">
              <a:xfrm>
                <a:off x="1431" y="1843"/>
                <a:ext cx="907" cy="296"/>
              </a:xfrm>
              <a:custGeom>
                <a:avLst/>
                <a:gdLst/>
                <a:ahLst/>
                <a:cxnLst>
                  <a:cxn ang="0">
                    <a:pos x="0" y="1576"/>
                  </a:cxn>
                  <a:cxn ang="0">
                    <a:pos x="50" y="1462"/>
                  </a:cxn>
                  <a:cxn ang="0">
                    <a:pos x="108" y="1350"/>
                  </a:cxn>
                  <a:cxn ang="0">
                    <a:pos x="170" y="1242"/>
                  </a:cxn>
                  <a:cxn ang="0">
                    <a:pos x="238" y="1138"/>
                  </a:cxn>
                  <a:cxn ang="0">
                    <a:pos x="310" y="1036"/>
                  </a:cxn>
                  <a:cxn ang="0">
                    <a:pos x="386" y="940"/>
                  </a:cxn>
                  <a:cxn ang="0">
                    <a:pos x="468" y="846"/>
                  </a:cxn>
                  <a:cxn ang="0">
                    <a:pos x="552" y="756"/>
                  </a:cxn>
                  <a:cxn ang="0">
                    <a:pos x="596" y="712"/>
                  </a:cxn>
                  <a:cxn ang="0">
                    <a:pos x="688" y="630"/>
                  </a:cxn>
                  <a:cxn ang="0">
                    <a:pos x="784" y="550"/>
                  </a:cxn>
                  <a:cxn ang="0">
                    <a:pos x="884" y="476"/>
                  </a:cxn>
                  <a:cxn ang="0">
                    <a:pos x="986" y="406"/>
                  </a:cxn>
                  <a:cxn ang="0">
                    <a:pos x="1092" y="342"/>
                  </a:cxn>
                  <a:cxn ang="0">
                    <a:pos x="1202" y="282"/>
                  </a:cxn>
                  <a:cxn ang="0">
                    <a:pos x="1316" y="228"/>
                  </a:cxn>
                  <a:cxn ang="0">
                    <a:pos x="1374" y="202"/>
                  </a:cxn>
                  <a:cxn ang="0">
                    <a:pos x="1490" y="156"/>
                  </a:cxn>
                  <a:cxn ang="0">
                    <a:pos x="1610" y="116"/>
                  </a:cxn>
                  <a:cxn ang="0">
                    <a:pos x="1732" y="80"/>
                  </a:cxn>
                  <a:cxn ang="0">
                    <a:pos x="1858" y="52"/>
                  </a:cxn>
                  <a:cxn ang="0">
                    <a:pos x="1984" y="30"/>
                  </a:cxn>
                  <a:cxn ang="0">
                    <a:pos x="2114" y="12"/>
                  </a:cxn>
                  <a:cxn ang="0">
                    <a:pos x="2246" y="2"/>
                  </a:cxn>
                  <a:cxn ang="0">
                    <a:pos x="2378" y="0"/>
                  </a:cxn>
                  <a:cxn ang="0">
                    <a:pos x="2444" y="0"/>
                  </a:cxn>
                  <a:cxn ang="0">
                    <a:pos x="2576" y="8"/>
                  </a:cxn>
                  <a:cxn ang="0">
                    <a:pos x="2706" y="20"/>
                  </a:cxn>
                  <a:cxn ang="0">
                    <a:pos x="2834" y="40"/>
                  </a:cxn>
                  <a:cxn ang="0">
                    <a:pos x="2962" y="66"/>
                  </a:cxn>
                  <a:cxn ang="0">
                    <a:pos x="3084" y="98"/>
                  </a:cxn>
                  <a:cxn ang="0">
                    <a:pos x="3206" y="136"/>
                  </a:cxn>
                  <a:cxn ang="0">
                    <a:pos x="3324" y="178"/>
                  </a:cxn>
                  <a:cxn ang="0">
                    <a:pos x="3382" y="202"/>
                  </a:cxn>
                  <a:cxn ang="0">
                    <a:pos x="3498" y="254"/>
                  </a:cxn>
                  <a:cxn ang="0">
                    <a:pos x="3608" y="312"/>
                  </a:cxn>
                  <a:cxn ang="0">
                    <a:pos x="3716" y="374"/>
                  </a:cxn>
                  <a:cxn ang="0">
                    <a:pos x="3822" y="440"/>
                  </a:cxn>
                  <a:cxn ang="0">
                    <a:pos x="3922" y="512"/>
                  </a:cxn>
                  <a:cxn ang="0">
                    <a:pos x="4020" y="590"/>
                  </a:cxn>
                  <a:cxn ang="0">
                    <a:pos x="4114" y="670"/>
                  </a:cxn>
                  <a:cxn ang="0">
                    <a:pos x="4204" y="756"/>
                  </a:cxn>
                  <a:cxn ang="0">
                    <a:pos x="4246" y="800"/>
                  </a:cxn>
                  <a:cxn ang="0">
                    <a:pos x="4330" y="892"/>
                  </a:cxn>
                  <a:cxn ang="0">
                    <a:pos x="4410" y="988"/>
                  </a:cxn>
                  <a:cxn ang="0">
                    <a:pos x="4484" y="1086"/>
                  </a:cxn>
                  <a:cxn ang="0">
                    <a:pos x="4552" y="1190"/>
                  </a:cxn>
                  <a:cxn ang="0">
                    <a:pos x="4618" y="1296"/>
                  </a:cxn>
                  <a:cxn ang="0">
                    <a:pos x="4678" y="1406"/>
                  </a:cxn>
                  <a:cxn ang="0">
                    <a:pos x="4732" y="1518"/>
                  </a:cxn>
                  <a:cxn ang="0">
                    <a:pos x="0" y="1576"/>
                  </a:cxn>
                </a:cxnLst>
                <a:rect l="0" t="0" r="r" b="b"/>
                <a:pathLst>
                  <a:path w="4756" h="1576">
                    <a:moveTo>
                      <a:pt x="0" y="1576"/>
                    </a:moveTo>
                    <a:lnTo>
                      <a:pt x="0" y="1576"/>
                    </a:lnTo>
                    <a:lnTo>
                      <a:pt x="24" y="1518"/>
                    </a:lnTo>
                    <a:lnTo>
                      <a:pt x="50" y="1462"/>
                    </a:lnTo>
                    <a:lnTo>
                      <a:pt x="78" y="1406"/>
                    </a:lnTo>
                    <a:lnTo>
                      <a:pt x="108" y="1350"/>
                    </a:lnTo>
                    <a:lnTo>
                      <a:pt x="138" y="1296"/>
                    </a:lnTo>
                    <a:lnTo>
                      <a:pt x="170" y="1242"/>
                    </a:lnTo>
                    <a:lnTo>
                      <a:pt x="204" y="1190"/>
                    </a:lnTo>
                    <a:lnTo>
                      <a:pt x="238" y="1138"/>
                    </a:lnTo>
                    <a:lnTo>
                      <a:pt x="272" y="1086"/>
                    </a:lnTo>
                    <a:lnTo>
                      <a:pt x="310" y="1036"/>
                    </a:lnTo>
                    <a:lnTo>
                      <a:pt x="348" y="988"/>
                    </a:lnTo>
                    <a:lnTo>
                      <a:pt x="386" y="940"/>
                    </a:lnTo>
                    <a:lnTo>
                      <a:pt x="426" y="892"/>
                    </a:lnTo>
                    <a:lnTo>
                      <a:pt x="468" y="846"/>
                    </a:lnTo>
                    <a:lnTo>
                      <a:pt x="510" y="800"/>
                    </a:lnTo>
                    <a:lnTo>
                      <a:pt x="552" y="756"/>
                    </a:lnTo>
                    <a:lnTo>
                      <a:pt x="552" y="756"/>
                    </a:lnTo>
                    <a:lnTo>
                      <a:pt x="596" y="712"/>
                    </a:lnTo>
                    <a:lnTo>
                      <a:pt x="642" y="670"/>
                    </a:lnTo>
                    <a:lnTo>
                      <a:pt x="688" y="630"/>
                    </a:lnTo>
                    <a:lnTo>
                      <a:pt x="736" y="590"/>
                    </a:lnTo>
                    <a:lnTo>
                      <a:pt x="784" y="550"/>
                    </a:lnTo>
                    <a:lnTo>
                      <a:pt x="834" y="512"/>
                    </a:lnTo>
                    <a:lnTo>
                      <a:pt x="884" y="476"/>
                    </a:lnTo>
                    <a:lnTo>
                      <a:pt x="934" y="440"/>
                    </a:lnTo>
                    <a:lnTo>
                      <a:pt x="986" y="406"/>
                    </a:lnTo>
                    <a:lnTo>
                      <a:pt x="1040" y="374"/>
                    </a:lnTo>
                    <a:lnTo>
                      <a:pt x="1092" y="342"/>
                    </a:lnTo>
                    <a:lnTo>
                      <a:pt x="1148" y="312"/>
                    </a:lnTo>
                    <a:lnTo>
                      <a:pt x="1202" y="282"/>
                    </a:lnTo>
                    <a:lnTo>
                      <a:pt x="1258" y="254"/>
                    </a:lnTo>
                    <a:lnTo>
                      <a:pt x="1316" y="228"/>
                    </a:lnTo>
                    <a:lnTo>
                      <a:pt x="1374" y="202"/>
                    </a:lnTo>
                    <a:lnTo>
                      <a:pt x="1374" y="202"/>
                    </a:lnTo>
                    <a:lnTo>
                      <a:pt x="1432" y="178"/>
                    </a:lnTo>
                    <a:lnTo>
                      <a:pt x="1490" y="156"/>
                    </a:lnTo>
                    <a:lnTo>
                      <a:pt x="1550" y="136"/>
                    </a:lnTo>
                    <a:lnTo>
                      <a:pt x="1610" y="116"/>
                    </a:lnTo>
                    <a:lnTo>
                      <a:pt x="1672" y="98"/>
                    </a:lnTo>
                    <a:lnTo>
                      <a:pt x="1732" y="80"/>
                    </a:lnTo>
                    <a:lnTo>
                      <a:pt x="1794" y="66"/>
                    </a:lnTo>
                    <a:lnTo>
                      <a:pt x="1858" y="52"/>
                    </a:lnTo>
                    <a:lnTo>
                      <a:pt x="1922" y="40"/>
                    </a:lnTo>
                    <a:lnTo>
                      <a:pt x="1984" y="30"/>
                    </a:lnTo>
                    <a:lnTo>
                      <a:pt x="2050" y="20"/>
                    </a:lnTo>
                    <a:lnTo>
                      <a:pt x="2114" y="12"/>
                    </a:lnTo>
                    <a:lnTo>
                      <a:pt x="2180" y="8"/>
                    </a:lnTo>
                    <a:lnTo>
                      <a:pt x="2246" y="2"/>
                    </a:lnTo>
                    <a:lnTo>
                      <a:pt x="2312" y="0"/>
                    </a:lnTo>
                    <a:lnTo>
                      <a:pt x="2378" y="0"/>
                    </a:lnTo>
                    <a:lnTo>
                      <a:pt x="2378" y="0"/>
                    </a:lnTo>
                    <a:lnTo>
                      <a:pt x="2444" y="0"/>
                    </a:lnTo>
                    <a:lnTo>
                      <a:pt x="2510" y="2"/>
                    </a:lnTo>
                    <a:lnTo>
                      <a:pt x="2576" y="8"/>
                    </a:lnTo>
                    <a:lnTo>
                      <a:pt x="2642" y="12"/>
                    </a:lnTo>
                    <a:lnTo>
                      <a:pt x="2706" y="20"/>
                    </a:lnTo>
                    <a:lnTo>
                      <a:pt x="2772" y="30"/>
                    </a:lnTo>
                    <a:lnTo>
                      <a:pt x="2834" y="40"/>
                    </a:lnTo>
                    <a:lnTo>
                      <a:pt x="2898" y="52"/>
                    </a:lnTo>
                    <a:lnTo>
                      <a:pt x="2962" y="66"/>
                    </a:lnTo>
                    <a:lnTo>
                      <a:pt x="3024" y="80"/>
                    </a:lnTo>
                    <a:lnTo>
                      <a:pt x="3084" y="98"/>
                    </a:lnTo>
                    <a:lnTo>
                      <a:pt x="3146" y="116"/>
                    </a:lnTo>
                    <a:lnTo>
                      <a:pt x="3206" y="136"/>
                    </a:lnTo>
                    <a:lnTo>
                      <a:pt x="3266" y="156"/>
                    </a:lnTo>
                    <a:lnTo>
                      <a:pt x="3324" y="178"/>
                    </a:lnTo>
                    <a:lnTo>
                      <a:pt x="3382" y="202"/>
                    </a:lnTo>
                    <a:lnTo>
                      <a:pt x="3382" y="202"/>
                    </a:lnTo>
                    <a:lnTo>
                      <a:pt x="3440" y="228"/>
                    </a:lnTo>
                    <a:lnTo>
                      <a:pt x="3498" y="254"/>
                    </a:lnTo>
                    <a:lnTo>
                      <a:pt x="3554" y="282"/>
                    </a:lnTo>
                    <a:lnTo>
                      <a:pt x="3608" y="312"/>
                    </a:lnTo>
                    <a:lnTo>
                      <a:pt x="3664" y="342"/>
                    </a:lnTo>
                    <a:lnTo>
                      <a:pt x="3716" y="374"/>
                    </a:lnTo>
                    <a:lnTo>
                      <a:pt x="3770" y="406"/>
                    </a:lnTo>
                    <a:lnTo>
                      <a:pt x="3822" y="440"/>
                    </a:lnTo>
                    <a:lnTo>
                      <a:pt x="3872" y="476"/>
                    </a:lnTo>
                    <a:lnTo>
                      <a:pt x="3922" y="512"/>
                    </a:lnTo>
                    <a:lnTo>
                      <a:pt x="3972" y="550"/>
                    </a:lnTo>
                    <a:lnTo>
                      <a:pt x="4020" y="590"/>
                    </a:lnTo>
                    <a:lnTo>
                      <a:pt x="4068" y="630"/>
                    </a:lnTo>
                    <a:lnTo>
                      <a:pt x="4114" y="670"/>
                    </a:lnTo>
                    <a:lnTo>
                      <a:pt x="4160" y="712"/>
                    </a:lnTo>
                    <a:lnTo>
                      <a:pt x="4204" y="756"/>
                    </a:lnTo>
                    <a:lnTo>
                      <a:pt x="4204" y="756"/>
                    </a:lnTo>
                    <a:lnTo>
                      <a:pt x="4246" y="800"/>
                    </a:lnTo>
                    <a:lnTo>
                      <a:pt x="4288" y="846"/>
                    </a:lnTo>
                    <a:lnTo>
                      <a:pt x="4330" y="892"/>
                    </a:lnTo>
                    <a:lnTo>
                      <a:pt x="4370" y="940"/>
                    </a:lnTo>
                    <a:lnTo>
                      <a:pt x="4410" y="988"/>
                    </a:lnTo>
                    <a:lnTo>
                      <a:pt x="4446" y="1036"/>
                    </a:lnTo>
                    <a:lnTo>
                      <a:pt x="4484" y="1086"/>
                    </a:lnTo>
                    <a:lnTo>
                      <a:pt x="4518" y="1138"/>
                    </a:lnTo>
                    <a:lnTo>
                      <a:pt x="4552" y="1190"/>
                    </a:lnTo>
                    <a:lnTo>
                      <a:pt x="4586" y="1242"/>
                    </a:lnTo>
                    <a:lnTo>
                      <a:pt x="4618" y="1296"/>
                    </a:lnTo>
                    <a:lnTo>
                      <a:pt x="4648" y="1350"/>
                    </a:lnTo>
                    <a:lnTo>
                      <a:pt x="4678" y="1406"/>
                    </a:lnTo>
                    <a:lnTo>
                      <a:pt x="4706" y="1462"/>
                    </a:lnTo>
                    <a:lnTo>
                      <a:pt x="4732" y="1518"/>
                    </a:lnTo>
                    <a:lnTo>
                      <a:pt x="4756" y="1576"/>
                    </a:lnTo>
                    <a:lnTo>
                      <a:pt x="0" y="157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75000"/>
                    </a:srgbClr>
                  </a:gs>
                  <a:gs pos="100000">
                    <a:srgbClr val="FFFFFF">
                      <a:gamma/>
                      <a:tint val="0"/>
                      <a:invGamma/>
                      <a:alpha val="0"/>
                    </a:srgbClr>
                  </a:gs>
                </a:gsLst>
                <a:lin ang="540000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Oval 18"/>
              <p:cNvSpPr>
                <a:spLocks noChangeArrowheads="1"/>
              </p:cNvSpPr>
              <p:nvPr/>
            </p:nvSpPr>
            <p:spPr bwMode="auto">
              <a:xfrm>
                <a:off x="1771" y="1843"/>
                <a:ext cx="227" cy="204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67ABF5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5" name="Group 19"/>
          <p:cNvGrpSpPr>
            <a:grpSpLocks/>
          </p:cNvGrpSpPr>
          <p:nvPr/>
        </p:nvGrpSpPr>
        <p:grpSpPr bwMode="auto">
          <a:xfrm>
            <a:off x="8286297" y="2395388"/>
            <a:ext cx="755650" cy="755650"/>
            <a:chOff x="2335" y="1139"/>
            <a:chExt cx="1089" cy="1089"/>
          </a:xfrm>
        </p:grpSpPr>
        <p:sp>
          <p:nvSpPr>
            <p:cNvPr id="16" name="Oval 20"/>
            <p:cNvSpPr>
              <a:spLocks noChangeArrowheads="1"/>
            </p:cNvSpPr>
            <p:nvPr/>
          </p:nvSpPr>
          <p:spPr bwMode="auto">
            <a:xfrm>
              <a:off x="2335" y="1139"/>
              <a:ext cx="1089" cy="1089"/>
            </a:xfrm>
            <a:prstGeom prst="ellipse">
              <a:avLst/>
            </a:prstGeom>
            <a:gradFill rotWithShape="1">
              <a:gsLst>
                <a:gs pos="0">
                  <a:srgbClr val="9E9E9E"/>
                </a:gs>
                <a:gs pos="100000">
                  <a:srgbClr val="5B5B5B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17" name="Group 21"/>
            <p:cNvGrpSpPr>
              <a:grpSpLocks/>
            </p:cNvGrpSpPr>
            <p:nvPr/>
          </p:nvGrpSpPr>
          <p:grpSpPr bwMode="auto">
            <a:xfrm>
              <a:off x="2426" y="1169"/>
              <a:ext cx="908" cy="296"/>
              <a:chOff x="1431" y="1843"/>
              <a:chExt cx="907" cy="295"/>
            </a:xfrm>
          </p:grpSpPr>
          <p:sp>
            <p:nvSpPr>
              <p:cNvPr id="18" name="Freeform 22"/>
              <p:cNvSpPr>
                <a:spLocks/>
              </p:cNvSpPr>
              <p:nvPr/>
            </p:nvSpPr>
            <p:spPr bwMode="auto">
              <a:xfrm>
                <a:off x="1432" y="1843"/>
                <a:ext cx="907" cy="294"/>
              </a:xfrm>
              <a:custGeom>
                <a:avLst/>
                <a:gdLst/>
                <a:ahLst/>
                <a:cxnLst>
                  <a:cxn ang="0">
                    <a:pos x="0" y="1576"/>
                  </a:cxn>
                  <a:cxn ang="0">
                    <a:pos x="50" y="1462"/>
                  </a:cxn>
                  <a:cxn ang="0">
                    <a:pos x="108" y="1350"/>
                  </a:cxn>
                  <a:cxn ang="0">
                    <a:pos x="170" y="1242"/>
                  </a:cxn>
                  <a:cxn ang="0">
                    <a:pos x="238" y="1138"/>
                  </a:cxn>
                  <a:cxn ang="0">
                    <a:pos x="310" y="1036"/>
                  </a:cxn>
                  <a:cxn ang="0">
                    <a:pos x="386" y="940"/>
                  </a:cxn>
                  <a:cxn ang="0">
                    <a:pos x="468" y="846"/>
                  </a:cxn>
                  <a:cxn ang="0">
                    <a:pos x="552" y="756"/>
                  </a:cxn>
                  <a:cxn ang="0">
                    <a:pos x="596" y="712"/>
                  </a:cxn>
                  <a:cxn ang="0">
                    <a:pos x="688" y="630"/>
                  </a:cxn>
                  <a:cxn ang="0">
                    <a:pos x="784" y="550"/>
                  </a:cxn>
                  <a:cxn ang="0">
                    <a:pos x="884" y="476"/>
                  </a:cxn>
                  <a:cxn ang="0">
                    <a:pos x="986" y="406"/>
                  </a:cxn>
                  <a:cxn ang="0">
                    <a:pos x="1092" y="342"/>
                  </a:cxn>
                  <a:cxn ang="0">
                    <a:pos x="1202" y="282"/>
                  </a:cxn>
                  <a:cxn ang="0">
                    <a:pos x="1316" y="228"/>
                  </a:cxn>
                  <a:cxn ang="0">
                    <a:pos x="1374" y="202"/>
                  </a:cxn>
                  <a:cxn ang="0">
                    <a:pos x="1490" y="156"/>
                  </a:cxn>
                  <a:cxn ang="0">
                    <a:pos x="1610" y="116"/>
                  </a:cxn>
                  <a:cxn ang="0">
                    <a:pos x="1732" y="80"/>
                  </a:cxn>
                  <a:cxn ang="0">
                    <a:pos x="1858" y="52"/>
                  </a:cxn>
                  <a:cxn ang="0">
                    <a:pos x="1984" y="30"/>
                  </a:cxn>
                  <a:cxn ang="0">
                    <a:pos x="2114" y="12"/>
                  </a:cxn>
                  <a:cxn ang="0">
                    <a:pos x="2246" y="2"/>
                  </a:cxn>
                  <a:cxn ang="0">
                    <a:pos x="2378" y="0"/>
                  </a:cxn>
                  <a:cxn ang="0">
                    <a:pos x="2444" y="0"/>
                  </a:cxn>
                  <a:cxn ang="0">
                    <a:pos x="2576" y="8"/>
                  </a:cxn>
                  <a:cxn ang="0">
                    <a:pos x="2706" y="20"/>
                  </a:cxn>
                  <a:cxn ang="0">
                    <a:pos x="2834" y="40"/>
                  </a:cxn>
                  <a:cxn ang="0">
                    <a:pos x="2962" y="66"/>
                  </a:cxn>
                  <a:cxn ang="0">
                    <a:pos x="3084" y="98"/>
                  </a:cxn>
                  <a:cxn ang="0">
                    <a:pos x="3206" y="136"/>
                  </a:cxn>
                  <a:cxn ang="0">
                    <a:pos x="3324" y="178"/>
                  </a:cxn>
                  <a:cxn ang="0">
                    <a:pos x="3382" y="202"/>
                  </a:cxn>
                  <a:cxn ang="0">
                    <a:pos x="3498" y="254"/>
                  </a:cxn>
                  <a:cxn ang="0">
                    <a:pos x="3608" y="312"/>
                  </a:cxn>
                  <a:cxn ang="0">
                    <a:pos x="3716" y="374"/>
                  </a:cxn>
                  <a:cxn ang="0">
                    <a:pos x="3822" y="440"/>
                  </a:cxn>
                  <a:cxn ang="0">
                    <a:pos x="3922" y="512"/>
                  </a:cxn>
                  <a:cxn ang="0">
                    <a:pos x="4020" y="590"/>
                  </a:cxn>
                  <a:cxn ang="0">
                    <a:pos x="4114" y="670"/>
                  </a:cxn>
                  <a:cxn ang="0">
                    <a:pos x="4204" y="756"/>
                  </a:cxn>
                  <a:cxn ang="0">
                    <a:pos x="4246" y="800"/>
                  </a:cxn>
                  <a:cxn ang="0">
                    <a:pos x="4330" y="892"/>
                  </a:cxn>
                  <a:cxn ang="0">
                    <a:pos x="4410" y="988"/>
                  </a:cxn>
                  <a:cxn ang="0">
                    <a:pos x="4484" y="1086"/>
                  </a:cxn>
                  <a:cxn ang="0">
                    <a:pos x="4552" y="1190"/>
                  </a:cxn>
                  <a:cxn ang="0">
                    <a:pos x="4618" y="1296"/>
                  </a:cxn>
                  <a:cxn ang="0">
                    <a:pos x="4678" y="1406"/>
                  </a:cxn>
                  <a:cxn ang="0">
                    <a:pos x="4732" y="1518"/>
                  </a:cxn>
                  <a:cxn ang="0">
                    <a:pos x="0" y="1576"/>
                  </a:cxn>
                </a:cxnLst>
                <a:rect l="0" t="0" r="r" b="b"/>
                <a:pathLst>
                  <a:path w="4756" h="1576">
                    <a:moveTo>
                      <a:pt x="0" y="1576"/>
                    </a:moveTo>
                    <a:lnTo>
                      <a:pt x="0" y="1576"/>
                    </a:lnTo>
                    <a:lnTo>
                      <a:pt x="24" y="1518"/>
                    </a:lnTo>
                    <a:lnTo>
                      <a:pt x="50" y="1462"/>
                    </a:lnTo>
                    <a:lnTo>
                      <a:pt x="78" y="1406"/>
                    </a:lnTo>
                    <a:lnTo>
                      <a:pt x="108" y="1350"/>
                    </a:lnTo>
                    <a:lnTo>
                      <a:pt x="138" y="1296"/>
                    </a:lnTo>
                    <a:lnTo>
                      <a:pt x="170" y="1242"/>
                    </a:lnTo>
                    <a:lnTo>
                      <a:pt x="204" y="1190"/>
                    </a:lnTo>
                    <a:lnTo>
                      <a:pt x="238" y="1138"/>
                    </a:lnTo>
                    <a:lnTo>
                      <a:pt x="272" y="1086"/>
                    </a:lnTo>
                    <a:lnTo>
                      <a:pt x="310" y="1036"/>
                    </a:lnTo>
                    <a:lnTo>
                      <a:pt x="348" y="988"/>
                    </a:lnTo>
                    <a:lnTo>
                      <a:pt x="386" y="940"/>
                    </a:lnTo>
                    <a:lnTo>
                      <a:pt x="426" y="892"/>
                    </a:lnTo>
                    <a:lnTo>
                      <a:pt x="468" y="846"/>
                    </a:lnTo>
                    <a:lnTo>
                      <a:pt x="510" y="800"/>
                    </a:lnTo>
                    <a:lnTo>
                      <a:pt x="552" y="756"/>
                    </a:lnTo>
                    <a:lnTo>
                      <a:pt x="552" y="756"/>
                    </a:lnTo>
                    <a:lnTo>
                      <a:pt x="596" y="712"/>
                    </a:lnTo>
                    <a:lnTo>
                      <a:pt x="642" y="670"/>
                    </a:lnTo>
                    <a:lnTo>
                      <a:pt x="688" y="630"/>
                    </a:lnTo>
                    <a:lnTo>
                      <a:pt x="736" y="590"/>
                    </a:lnTo>
                    <a:lnTo>
                      <a:pt x="784" y="550"/>
                    </a:lnTo>
                    <a:lnTo>
                      <a:pt x="834" y="512"/>
                    </a:lnTo>
                    <a:lnTo>
                      <a:pt x="884" y="476"/>
                    </a:lnTo>
                    <a:lnTo>
                      <a:pt x="934" y="440"/>
                    </a:lnTo>
                    <a:lnTo>
                      <a:pt x="986" y="406"/>
                    </a:lnTo>
                    <a:lnTo>
                      <a:pt x="1040" y="374"/>
                    </a:lnTo>
                    <a:lnTo>
                      <a:pt x="1092" y="342"/>
                    </a:lnTo>
                    <a:lnTo>
                      <a:pt x="1148" y="312"/>
                    </a:lnTo>
                    <a:lnTo>
                      <a:pt x="1202" y="282"/>
                    </a:lnTo>
                    <a:lnTo>
                      <a:pt x="1258" y="254"/>
                    </a:lnTo>
                    <a:lnTo>
                      <a:pt x="1316" y="228"/>
                    </a:lnTo>
                    <a:lnTo>
                      <a:pt x="1374" y="202"/>
                    </a:lnTo>
                    <a:lnTo>
                      <a:pt x="1374" y="202"/>
                    </a:lnTo>
                    <a:lnTo>
                      <a:pt x="1432" y="178"/>
                    </a:lnTo>
                    <a:lnTo>
                      <a:pt x="1490" y="156"/>
                    </a:lnTo>
                    <a:lnTo>
                      <a:pt x="1550" y="136"/>
                    </a:lnTo>
                    <a:lnTo>
                      <a:pt x="1610" y="116"/>
                    </a:lnTo>
                    <a:lnTo>
                      <a:pt x="1672" y="98"/>
                    </a:lnTo>
                    <a:lnTo>
                      <a:pt x="1732" y="80"/>
                    </a:lnTo>
                    <a:lnTo>
                      <a:pt x="1794" y="66"/>
                    </a:lnTo>
                    <a:lnTo>
                      <a:pt x="1858" y="52"/>
                    </a:lnTo>
                    <a:lnTo>
                      <a:pt x="1922" y="40"/>
                    </a:lnTo>
                    <a:lnTo>
                      <a:pt x="1984" y="30"/>
                    </a:lnTo>
                    <a:lnTo>
                      <a:pt x="2050" y="20"/>
                    </a:lnTo>
                    <a:lnTo>
                      <a:pt x="2114" y="12"/>
                    </a:lnTo>
                    <a:lnTo>
                      <a:pt x="2180" y="8"/>
                    </a:lnTo>
                    <a:lnTo>
                      <a:pt x="2246" y="2"/>
                    </a:lnTo>
                    <a:lnTo>
                      <a:pt x="2312" y="0"/>
                    </a:lnTo>
                    <a:lnTo>
                      <a:pt x="2378" y="0"/>
                    </a:lnTo>
                    <a:lnTo>
                      <a:pt x="2378" y="0"/>
                    </a:lnTo>
                    <a:lnTo>
                      <a:pt x="2444" y="0"/>
                    </a:lnTo>
                    <a:lnTo>
                      <a:pt x="2510" y="2"/>
                    </a:lnTo>
                    <a:lnTo>
                      <a:pt x="2576" y="8"/>
                    </a:lnTo>
                    <a:lnTo>
                      <a:pt x="2642" y="12"/>
                    </a:lnTo>
                    <a:lnTo>
                      <a:pt x="2706" y="20"/>
                    </a:lnTo>
                    <a:lnTo>
                      <a:pt x="2772" y="30"/>
                    </a:lnTo>
                    <a:lnTo>
                      <a:pt x="2834" y="40"/>
                    </a:lnTo>
                    <a:lnTo>
                      <a:pt x="2898" y="52"/>
                    </a:lnTo>
                    <a:lnTo>
                      <a:pt x="2962" y="66"/>
                    </a:lnTo>
                    <a:lnTo>
                      <a:pt x="3024" y="80"/>
                    </a:lnTo>
                    <a:lnTo>
                      <a:pt x="3084" y="98"/>
                    </a:lnTo>
                    <a:lnTo>
                      <a:pt x="3146" y="116"/>
                    </a:lnTo>
                    <a:lnTo>
                      <a:pt x="3206" y="136"/>
                    </a:lnTo>
                    <a:lnTo>
                      <a:pt x="3266" y="156"/>
                    </a:lnTo>
                    <a:lnTo>
                      <a:pt x="3324" y="178"/>
                    </a:lnTo>
                    <a:lnTo>
                      <a:pt x="3382" y="202"/>
                    </a:lnTo>
                    <a:lnTo>
                      <a:pt x="3382" y="202"/>
                    </a:lnTo>
                    <a:lnTo>
                      <a:pt x="3440" y="228"/>
                    </a:lnTo>
                    <a:lnTo>
                      <a:pt x="3498" y="254"/>
                    </a:lnTo>
                    <a:lnTo>
                      <a:pt x="3554" y="282"/>
                    </a:lnTo>
                    <a:lnTo>
                      <a:pt x="3608" y="312"/>
                    </a:lnTo>
                    <a:lnTo>
                      <a:pt x="3664" y="342"/>
                    </a:lnTo>
                    <a:lnTo>
                      <a:pt x="3716" y="374"/>
                    </a:lnTo>
                    <a:lnTo>
                      <a:pt x="3770" y="406"/>
                    </a:lnTo>
                    <a:lnTo>
                      <a:pt x="3822" y="440"/>
                    </a:lnTo>
                    <a:lnTo>
                      <a:pt x="3872" y="476"/>
                    </a:lnTo>
                    <a:lnTo>
                      <a:pt x="3922" y="512"/>
                    </a:lnTo>
                    <a:lnTo>
                      <a:pt x="3972" y="550"/>
                    </a:lnTo>
                    <a:lnTo>
                      <a:pt x="4020" y="590"/>
                    </a:lnTo>
                    <a:lnTo>
                      <a:pt x="4068" y="630"/>
                    </a:lnTo>
                    <a:lnTo>
                      <a:pt x="4114" y="670"/>
                    </a:lnTo>
                    <a:lnTo>
                      <a:pt x="4160" y="712"/>
                    </a:lnTo>
                    <a:lnTo>
                      <a:pt x="4204" y="756"/>
                    </a:lnTo>
                    <a:lnTo>
                      <a:pt x="4204" y="756"/>
                    </a:lnTo>
                    <a:lnTo>
                      <a:pt x="4246" y="800"/>
                    </a:lnTo>
                    <a:lnTo>
                      <a:pt x="4288" y="846"/>
                    </a:lnTo>
                    <a:lnTo>
                      <a:pt x="4330" y="892"/>
                    </a:lnTo>
                    <a:lnTo>
                      <a:pt x="4370" y="940"/>
                    </a:lnTo>
                    <a:lnTo>
                      <a:pt x="4410" y="988"/>
                    </a:lnTo>
                    <a:lnTo>
                      <a:pt x="4446" y="1036"/>
                    </a:lnTo>
                    <a:lnTo>
                      <a:pt x="4484" y="1086"/>
                    </a:lnTo>
                    <a:lnTo>
                      <a:pt x="4518" y="1138"/>
                    </a:lnTo>
                    <a:lnTo>
                      <a:pt x="4552" y="1190"/>
                    </a:lnTo>
                    <a:lnTo>
                      <a:pt x="4586" y="1242"/>
                    </a:lnTo>
                    <a:lnTo>
                      <a:pt x="4618" y="1296"/>
                    </a:lnTo>
                    <a:lnTo>
                      <a:pt x="4648" y="1350"/>
                    </a:lnTo>
                    <a:lnTo>
                      <a:pt x="4678" y="1406"/>
                    </a:lnTo>
                    <a:lnTo>
                      <a:pt x="4706" y="1462"/>
                    </a:lnTo>
                    <a:lnTo>
                      <a:pt x="4732" y="1518"/>
                    </a:lnTo>
                    <a:lnTo>
                      <a:pt x="4756" y="1576"/>
                    </a:lnTo>
                    <a:lnTo>
                      <a:pt x="0" y="157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75000"/>
                    </a:srgbClr>
                  </a:gs>
                  <a:gs pos="100000">
                    <a:srgbClr val="FFFFFF">
                      <a:gamma/>
                      <a:tint val="0"/>
                      <a:invGamma/>
                      <a:alpha val="0"/>
                    </a:srgbClr>
                  </a:gs>
                </a:gsLst>
                <a:lin ang="540000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Oval 23"/>
              <p:cNvSpPr>
                <a:spLocks noChangeArrowheads="1"/>
              </p:cNvSpPr>
              <p:nvPr/>
            </p:nvSpPr>
            <p:spPr bwMode="auto">
              <a:xfrm>
                <a:off x="1771" y="1843"/>
                <a:ext cx="227" cy="204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67ABF5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0" name="Group 24"/>
          <p:cNvGrpSpPr>
            <a:grpSpLocks/>
          </p:cNvGrpSpPr>
          <p:nvPr/>
        </p:nvGrpSpPr>
        <p:grpSpPr bwMode="auto">
          <a:xfrm>
            <a:off x="8610147" y="2466825"/>
            <a:ext cx="755650" cy="755650"/>
            <a:chOff x="2335" y="1139"/>
            <a:chExt cx="1089" cy="1089"/>
          </a:xfrm>
        </p:grpSpPr>
        <p:sp>
          <p:nvSpPr>
            <p:cNvPr id="21" name="Oval 25"/>
            <p:cNvSpPr>
              <a:spLocks noChangeArrowheads="1"/>
            </p:cNvSpPr>
            <p:nvPr/>
          </p:nvSpPr>
          <p:spPr bwMode="auto">
            <a:xfrm>
              <a:off x="2335" y="1139"/>
              <a:ext cx="1089" cy="1089"/>
            </a:xfrm>
            <a:prstGeom prst="ellipse">
              <a:avLst/>
            </a:prstGeom>
            <a:gradFill rotWithShape="1">
              <a:gsLst>
                <a:gs pos="0">
                  <a:srgbClr val="9E9E9E"/>
                </a:gs>
                <a:gs pos="100000">
                  <a:srgbClr val="5B5B5B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22" name="Group 26"/>
            <p:cNvGrpSpPr>
              <a:grpSpLocks/>
            </p:cNvGrpSpPr>
            <p:nvPr/>
          </p:nvGrpSpPr>
          <p:grpSpPr bwMode="auto">
            <a:xfrm>
              <a:off x="2426" y="1169"/>
              <a:ext cx="908" cy="296"/>
              <a:chOff x="1431" y="1843"/>
              <a:chExt cx="907" cy="295"/>
            </a:xfrm>
          </p:grpSpPr>
          <p:sp>
            <p:nvSpPr>
              <p:cNvPr id="23" name="Freeform 27"/>
              <p:cNvSpPr>
                <a:spLocks/>
              </p:cNvSpPr>
              <p:nvPr/>
            </p:nvSpPr>
            <p:spPr bwMode="auto">
              <a:xfrm>
                <a:off x="1432" y="1843"/>
                <a:ext cx="907" cy="294"/>
              </a:xfrm>
              <a:custGeom>
                <a:avLst/>
                <a:gdLst/>
                <a:ahLst/>
                <a:cxnLst>
                  <a:cxn ang="0">
                    <a:pos x="0" y="1576"/>
                  </a:cxn>
                  <a:cxn ang="0">
                    <a:pos x="50" y="1462"/>
                  </a:cxn>
                  <a:cxn ang="0">
                    <a:pos x="108" y="1350"/>
                  </a:cxn>
                  <a:cxn ang="0">
                    <a:pos x="170" y="1242"/>
                  </a:cxn>
                  <a:cxn ang="0">
                    <a:pos x="238" y="1138"/>
                  </a:cxn>
                  <a:cxn ang="0">
                    <a:pos x="310" y="1036"/>
                  </a:cxn>
                  <a:cxn ang="0">
                    <a:pos x="386" y="940"/>
                  </a:cxn>
                  <a:cxn ang="0">
                    <a:pos x="468" y="846"/>
                  </a:cxn>
                  <a:cxn ang="0">
                    <a:pos x="552" y="756"/>
                  </a:cxn>
                  <a:cxn ang="0">
                    <a:pos x="596" y="712"/>
                  </a:cxn>
                  <a:cxn ang="0">
                    <a:pos x="688" y="630"/>
                  </a:cxn>
                  <a:cxn ang="0">
                    <a:pos x="784" y="550"/>
                  </a:cxn>
                  <a:cxn ang="0">
                    <a:pos x="884" y="476"/>
                  </a:cxn>
                  <a:cxn ang="0">
                    <a:pos x="986" y="406"/>
                  </a:cxn>
                  <a:cxn ang="0">
                    <a:pos x="1092" y="342"/>
                  </a:cxn>
                  <a:cxn ang="0">
                    <a:pos x="1202" y="282"/>
                  </a:cxn>
                  <a:cxn ang="0">
                    <a:pos x="1316" y="228"/>
                  </a:cxn>
                  <a:cxn ang="0">
                    <a:pos x="1374" y="202"/>
                  </a:cxn>
                  <a:cxn ang="0">
                    <a:pos x="1490" y="156"/>
                  </a:cxn>
                  <a:cxn ang="0">
                    <a:pos x="1610" y="116"/>
                  </a:cxn>
                  <a:cxn ang="0">
                    <a:pos x="1732" y="80"/>
                  </a:cxn>
                  <a:cxn ang="0">
                    <a:pos x="1858" y="52"/>
                  </a:cxn>
                  <a:cxn ang="0">
                    <a:pos x="1984" y="30"/>
                  </a:cxn>
                  <a:cxn ang="0">
                    <a:pos x="2114" y="12"/>
                  </a:cxn>
                  <a:cxn ang="0">
                    <a:pos x="2246" y="2"/>
                  </a:cxn>
                  <a:cxn ang="0">
                    <a:pos x="2378" y="0"/>
                  </a:cxn>
                  <a:cxn ang="0">
                    <a:pos x="2444" y="0"/>
                  </a:cxn>
                  <a:cxn ang="0">
                    <a:pos x="2576" y="8"/>
                  </a:cxn>
                  <a:cxn ang="0">
                    <a:pos x="2706" y="20"/>
                  </a:cxn>
                  <a:cxn ang="0">
                    <a:pos x="2834" y="40"/>
                  </a:cxn>
                  <a:cxn ang="0">
                    <a:pos x="2962" y="66"/>
                  </a:cxn>
                  <a:cxn ang="0">
                    <a:pos x="3084" y="98"/>
                  </a:cxn>
                  <a:cxn ang="0">
                    <a:pos x="3206" y="136"/>
                  </a:cxn>
                  <a:cxn ang="0">
                    <a:pos x="3324" y="178"/>
                  </a:cxn>
                  <a:cxn ang="0">
                    <a:pos x="3382" y="202"/>
                  </a:cxn>
                  <a:cxn ang="0">
                    <a:pos x="3498" y="254"/>
                  </a:cxn>
                  <a:cxn ang="0">
                    <a:pos x="3608" y="312"/>
                  </a:cxn>
                  <a:cxn ang="0">
                    <a:pos x="3716" y="374"/>
                  </a:cxn>
                  <a:cxn ang="0">
                    <a:pos x="3822" y="440"/>
                  </a:cxn>
                  <a:cxn ang="0">
                    <a:pos x="3922" y="512"/>
                  </a:cxn>
                  <a:cxn ang="0">
                    <a:pos x="4020" y="590"/>
                  </a:cxn>
                  <a:cxn ang="0">
                    <a:pos x="4114" y="670"/>
                  </a:cxn>
                  <a:cxn ang="0">
                    <a:pos x="4204" y="756"/>
                  </a:cxn>
                  <a:cxn ang="0">
                    <a:pos x="4246" y="800"/>
                  </a:cxn>
                  <a:cxn ang="0">
                    <a:pos x="4330" y="892"/>
                  </a:cxn>
                  <a:cxn ang="0">
                    <a:pos x="4410" y="988"/>
                  </a:cxn>
                  <a:cxn ang="0">
                    <a:pos x="4484" y="1086"/>
                  </a:cxn>
                  <a:cxn ang="0">
                    <a:pos x="4552" y="1190"/>
                  </a:cxn>
                  <a:cxn ang="0">
                    <a:pos x="4618" y="1296"/>
                  </a:cxn>
                  <a:cxn ang="0">
                    <a:pos x="4678" y="1406"/>
                  </a:cxn>
                  <a:cxn ang="0">
                    <a:pos x="4732" y="1518"/>
                  </a:cxn>
                  <a:cxn ang="0">
                    <a:pos x="0" y="1576"/>
                  </a:cxn>
                </a:cxnLst>
                <a:rect l="0" t="0" r="r" b="b"/>
                <a:pathLst>
                  <a:path w="4756" h="1576">
                    <a:moveTo>
                      <a:pt x="0" y="1576"/>
                    </a:moveTo>
                    <a:lnTo>
                      <a:pt x="0" y="1576"/>
                    </a:lnTo>
                    <a:lnTo>
                      <a:pt x="24" y="1518"/>
                    </a:lnTo>
                    <a:lnTo>
                      <a:pt x="50" y="1462"/>
                    </a:lnTo>
                    <a:lnTo>
                      <a:pt x="78" y="1406"/>
                    </a:lnTo>
                    <a:lnTo>
                      <a:pt x="108" y="1350"/>
                    </a:lnTo>
                    <a:lnTo>
                      <a:pt x="138" y="1296"/>
                    </a:lnTo>
                    <a:lnTo>
                      <a:pt x="170" y="1242"/>
                    </a:lnTo>
                    <a:lnTo>
                      <a:pt x="204" y="1190"/>
                    </a:lnTo>
                    <a:lnTo>
                      <a:pt x="238" y="1138"/>
                    </a:lnTo>
                    <a:lnTo>
                      <a:pt x="272" y="1086"/>
                    </a:lnTo>
                    <a:lnTo>
                      <a:pt x="310" y="1036"/>
                    </a:lnTo>
                    <a:lnTo>
                      <a:pt x="348" y="988"/>
                    </a:lnTo>
                    <a:lnTo>
                      <a:pt x="386" y="940"/>
                    </a:lnTo>
                    <a:lnTo>
                      <a:pt x="426" y="892"/>
                    </a:lnTo>
                    <a:lnTo>
                      <a:pt x="468" y="846"/>
                    </a:lnTo>
                    <a:lnTo>
                      <a:pt x="510" y="800"/>
                    </a:lnTo>
                    <a:lnTo>
                      <a:pt x="552" y="756"/>
                    </a:lnTo>
                    <a:lnTo>
                      <a:pt x="552" y="756"/>
                    </a:lnTo>
                    <a:lnTo>
                      <a:pt x="596" y="712"/>
                    </a:lnTo>
                    <a:lnTo>
                      <a:pt x="642" y="670"/>
                    </a:lnTo>
                    <a:lnTo>
                      <a:pt x="688" y="630"/>
                    </a:lnTo>
                    <a:lnTo>
                      <a:pt x="736" y="590"/>
                    </a:lnTo>
                    <a:lnTo>
                      <a:pt x="784" y="550"/>
                    </a:lnTo>
                    <a:lnTo>
                      <a:pt x="834" y="512"/>
                    </a:lnTo>
                    <a:lnTo>
                      <a:pt x="884" y="476"/>
                    </a:lnTo>
                    <a:lnTo>
                      <a:pt x="934" y="440"/>
                    </a:lnTo>
                    <a:lnTo>
                      <a:pt x="986" y="406"/>
                    </a:lnTo>
                    <a:lnTo>
                      <a:pt x="1040" y="374"/>
                    </a:lnTo>
                    <a:lnTo>
                      <a:pt x="1092" y="342"/>
                    </a:lnTo>
                    <a:lnTo>
                      <a:pt x="1148" y="312"/>
                    </a:lnTo>
                    <a:lnTo>
                      <a:pt x="1202" y="282"/>
                    </a:lnTo>
                    <a:lnTo>
                      <a:pt x="1258" y="254"/>
                    </a:lnTo>
                    <a:lnTo>
                      <a:pt x="1316" y="228"/>
                    </a:lnTo>
                    <a:lnTo>
                      <a:pt x="1374" y="202"/>
                    </a:lnTo>
                    <a:lnTo>
                      <a:pt x="1374" y="202"/>
                    </a:lnTo>
                    <a:lnTo>
                      <a:pt x="1432" y="178"/>
                    </a:lnTo>
                    <a:lnTo>
                      <a:pt x="1490" y="156"/>
                    </a:lnTo>
                    <a:lnTo>
                      <a:pt x="1550" y="136"/>
                    </a:lnTo>
                    <a:lnTo>
                      <a:pt x="1610" y="116"/>
                    </a:lnTo>
                    <a:lnTo>
                      <a:pt x="1672" y="98"/>
                    </a:lnTo>
                    <a:lnTo>
                      <a:pt x="1732" y="80"/>
                    </a:lnTo>
                    <a:lnTo>
                      <a:pt x="1794" y="66"/>
                    </a:lnTo>
                    <a:lnTo>
                      <a:pt x="1858" y="52"/>
                    </a:lnTo>
                    <a:lnTo>
                      <a:pt x="1922" y="40"/>
                    </a:lnTo>
                    <a:lnTo>
                      <a:pt x="1984" y="30"/>
                    </a:lnTo>
                    <a:lnTo>
                      <a:pt x="2050" y="20"/>
                    </a:lnTo>
                    <a:lnTo>
                      <a:pt x="2114" y="12"/>
                    </a:lnTo>
                    <a:lnTo>
                      <a:pt x="2180" y="8"/>
                    </a:lnTo>
                    <a:lnTo>
                      <a:pt x="2246" y="2"/>
                    </a:lnTo>
                    <a:lnTo>
                      <a:pt x="2312" y="0"/>
                    </a:lnTo>
                    <a:lnTo>
                      <a:pt x="2378" y="0"/>
                    </a:lnTo>
                    <a:lnTo>
                      <a:pt x="2378" y="0"/>
                    </a:lnTo>
                    <a:lnTo>
                      <a:pt x="2444" y="0"/>
                    </a:lnTo>
                    <a:lnTo>
                      <a:pt x="2510" y="2"/>
                    </a:lnTo>
                    <a:lnTo>
                      <a:pt x="2576" y="8"/>
                    </a:lnTo>
                    <a:lnTo>
                      <a:pt x="2642" y="12"/>
                    </a:lnTo>
                    <a:lnTo>
                      <a:pt x="2706" y="20"/>
                    </a:lnTo>
                    <a:lnTo>
                      <a:pt x="2772" y="30"/>
                    </a:lnTo>
                    <a:lnTo>
                      <a:pt x="2834" y="40"/>
                    </a:lnTo>
                    <a:lnTo>
                      <a:pt x="2898" y="52"/>
                    </a:lnTo>
                    <a:lnTo>
                      <a:pt x="2962" y="66"/>
                    </a:lnTo>
                    <a:lnTo>
                      <a:pt x="3024" y="80"/>
                    </a:lnTo>
                    <a:lnTo>
                      <a:pt x="3084" y="98"/>
                    </a:lnTo>
                    <a:lnTo>
                      <a:pt x="3146" y="116"/>
                    </a:lnTo>
                    <a:lnTo>
                      <a:pt x="3206" y="136"/>
                    </a:lnTo>
                    <a:lnTo>
                      <a:pt x="3266" y="156"/>
                    </a:lnTo>
                    <a:lnTo>
                      <a:pt x="3324" y="178"/>
                    </a:lnTo>
                    <a:lnTo>
                      <a:pt x="3382" y="202"/>
                    </a:lnTo>
                    <a:lnTo>
                      <a:pt x="3382" y="202"/>
                    </a:lnTo>
                    <a:lnTo>
                      <a:pt x="3440" y="228"/>
                    </a:lnTo>
                    <a:lnTo>
                      <a:pt x="3498" y="254"/>
                    </a:lnTo>
                    <a:lnTo>
                      <a:pt x="3554" y="282"/>
                    </a:lnTo>
                    <a:lnTo>
                      <a:pt x="3608" y="312"/>
                    </a:lnTo>
                    <a:lnTo>
                      <a:pt x="3664" y="342"/>
                    </a:lnTo>
                    <a:lnTo>
                      <a:pt x="3716" y="374"/>
                    </a:lnTo>
                    <a:lnTo>
                      <a:pt x="3770" y="406"/>
                    </a:lnTo>
                    <a:lnTo>
                      <a:pt x="3822" y="440"/>
                    </a:lnTo>
                    <a:lnTo>
                      <a:pt x="3872" y="476"/>
                    </a:lnTo>
                    <a:lnTo>
                      <a:pt x="3922" y="512"/>
                    </a:lnTo>
                    <a:lnTo>
                      <a:pt x="3972" y="550"/>
                    </a:lnTo>
                    <a:lnTo>
                      <a:pt x="4020" y="590"/>
                    </a:lnTo>
                    <a:lnTo>
                      <a:pt x="4068" y="630"/>
                    </a:lnTo>
                    <a:lnTo>
                      <a:pt x="4114" y="670"/>
                    </a:lnTo>
                    <a:lnTo>
                      <a:pt x="4160" y="712"/>
                    </a:lnTo>
                    <a:lnTo>
                      <a:pt x="4204" y="756"/>
                    </a:lnTo>
                    <a:lnTo>
                      <a:pt x="4204" y="756"/>
                    </a:lnTo>
                    <a:lnTo>
                      <a:pt x="4246" y="800"/>
                    </a:lnTo>
                    <a:lnTo>
                      <a:pt x="4288" y="846"/>
                    </a:lnTo>
                    <a:lnTo>
                      <a:pt x="4330" y="892"/>
                    </a:lnTo>
                    <a:lnTo>
                      <a:pt x="4370" y="940"/>
                    </a:lnTo>
                    <a:lnTo>
                      <a:pt x="4410" y="988"/>
                    </a:lnTo>
                    <a:lnTo>
                      <a:pt x="4446" y="1036"/>
                    </a:lnTo>
                    <a:lnTo>
                      <a:pt x="4484" y="1086"/>
                    </a:lnTo>
                    <a:lnTo>
                      <a:pt x="4518" y="1138"/>
                    </a:lnTo>
                    <a:lnTo>
                      <a:pt x="4552" y="1190"/>
                    </a:lnTo>
                    <a:lnTo>
                      <a:pt x="4586" y="1242"/>
                    </a:lnTo>
                    <a:lnTo>
                      <a:pt x="4618" y="1296"/>
                    </a:lnTo>
                    <a:lnTo>
                      <a:pt x="4648" y="1350"/>
                    </a:lnTo>
                    <a:lnTo>
                      <a:pt x="4678" y="1406"/>
                    </a:lnTo>
                    <a:lnTo>
                      <a:pt x="4706" y="1462"/>
                    </a:lnTo>
                    <a:lnTo>
                      <a:pt x="4732" y="1518"/>
                    </a:lnTo>
                    <a:lnTo>
                      <a:pt x="4756" y="1576"/>
                    </a:lnTo>
                    <a:lnTo>
                      <a:pt x="0" y="157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75000"/>
                    </a:srgbClr>
                  </a:gs>
                  <a:gs pos="100000">
                    <a:srgbClr val="FFFFFF">
                      <a:gamma/>
                      <a:tint val="0"/>
                      <a:invGamma/>
                      <a:alpha val="0"/>
                    </a:srgbClr>
                  </a:gs>
                </a:gsLst>
                <a:lin ang="540000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Oval 28"/>
              <p:cNvSpPr>
                <a:spLocks noChangeArrowheads="1"/>
              </p:cNvSpPr>
              <p:nvPr/>
            </p:nvSpPr>
            <p:spPr bwMode="auto">
              <a:xfrm>
                <a:off x="1771" y="1843"/>
                <a:ext cx="227" cy="204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67ABF5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5" name="Group 29"/>
          <p:cNvGrpSpPr>
            <a:grpSpLocks/>
          </p:cNvGrpSpPr>
          <p:nvPr/>
        </p:nvGrpSpPr>
        <p:grpSpPr bwMode="auto">
          <a:xfrm>
            <a:off x="8048173" y="2563279"/>
            <a:ext cx="755650" cy="755650"/>
            <a:chOff x="2335" y="1111"/>
            <a:chExt cx="1089" cy="1089"/>
          </a:xfrm>
        </p:grpSpPr>
        <p:sp>
          <p:nvSpPr>
            <p:cNvPr id="26" name="Oval 30"/>
            <p:cNvSpPr>
              <a:spLocks noChangeArrowheads="1"/>
            </p:cNvSpPr>
            <p:nvPr/>
          </p:nvSpPr>
          <p:spPr bwMode="auto">
            <a:xfrm>
              <a:off x="2335" y="1111"/>
              <a:ext cx="1089" cy="1089"/>
            </a:xfrm>
            <a:prstGeom prst="ellipse">
              <a:avLst/>
            </a:prstGeom>
            <a:gradFill rotWithShape="1">
              <a:gsLst>
                <a:gs pos="0">
                  <a:srgbClr val="FF0000"/>
                </a:gs>
                <a:gs pos="100000">
                  <a:srgbClr val="CC0000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kern="0" dirty="0" smtClean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信息</a:t>
              </a:r>
              <a:endParaRPr lang="en-US" altLang="zh-CN" sz="1600" b="1" kern="0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kern="0" dirty="0" smtClean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服务</a:t>
              </a:r>
              <a:endParaRPr lang="zh-CN" altLang="en-US" sz="1600" b="1" kern="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27" name="Group 31"/>
            <p:cNvGrpSpPr>
              <a:grpSpLocks/>
            </p:cNvGrpSpPr>
            <p:nvPr/>
          </p:nvGrpSpPr>
          <p:grpSpPr bwMode="auto">
            <a:xfrm>
              <a:off x="2426" y="1169"/>
              <a:ext cx="908" cy="296"/>
              <a:chOff x="1431" y="1843"/>
              <a:chExt cx="907" cy="295"/>
            </a:xfrm>
          </p:grpSpPr>
          <p:sp>
            <p:nvSpPr>
              <p:cNvPr id="28" name="Freeform 32"/>
              <p:cNvSpPr>
                <a:spLocks/>
              </p:cNvSpPr>
              <p:nvPr/>
            </p:nvSpPr>
            <p:spPr bwMode="auto">
              <a:xfrm>
                <a:off x="1432" y="1843"/>
                <a:ext cx="907" cy="294"/>
              </a:xfrm>
              <a:custGeom>
                <a:avLst/>
                <a:gdLst/>
                <a:ahLst/>
                <a:cxnLst>
                  <a:cxn ang="0">
                    <a:pos x="0" y="1576"/>
                  </a:cxn>
                  <a:cxn ang="0">
                    <a:pos x="50" y="1462"/>
                  </a:cxn>
                  <a:cxn ang="0">
                    <a:pos x="108" y="1350"/>
                  </a:cxn>
                  <a:cxn ang="0">
                    <a:pos x="170" y="1242"/>
                  </a:cxn>
                  <a:cxn ang="0">
                    <a:pos x="238" y="1138"/>
                  </a:cxn>
                  <a:cxn ang="0">
                    <a:pos x="310" y="1036"/>
                  </a:cxn>
                  <a:cxn ang="0">
                    <a:pos x="386" y="940"/>
                  </a:cxn>
                  <a:cxn ang="0">
                    <a:pos x="468" y="846"/>
                  </a:cxn>
                  <a:cxn ang="0">
                    <a:pos x="552" y="756"/>
                  </a:cxn>
                  <a:cxn ang="0">
                    <a:pos x="596" y="712"/>
                  </a:cxn>
                  <a:cxn ang="0">
                    <a:pos x="688" y="630"/>
                  </a:cxn>
                  <a:cxn ang="0">
                    <a:pos x="784" y="550"/>
                  </a:cxn>
                  <a:cxn ang="0">
                    <a:pos x="884" y="476"/>
                  </a:cxn>
                  <a:cxn ang="0">
                    <a:pos x="986" y="406"/>
                  </a:cxn>
                  <a:cxn ang="0">
                    <a:pos x="1092" y="342"/>
                  </a:cxn>
                  <a:cxn ang="0">
                    <a:pos x="1202" y="282"/>
                  </a:cxn>
                  <a:cxn ang="0">
                    <a:pos x="1316" y="228"/>
                  </a:cxn>
                  <a:cxn ang="0">
                    <a:pos x="1374" y="202"/>
                  </a:cxn>
                  <a:cxn ang="0">
                    <a:pos x="1490" y="156"/>
                  </a:cxn>
                  <a:cxn ang="0">
                    <a:pos x="1610" y="116"/>
                  </a:cxn>
                  <a:cxn ang="0">
                    <a:pos x="1732" y="80"/>
                  </a:cxn>
                  <a:cxn ang="0">
                    <a:pos x="1858" y="52"/>
                  </a:cxn>
                  <a:cxn ang="0">
                    <a:pos x="1984" y="30"/>
                  </a:cxn>
                  <a:cxn ang="0">
                    <a:pos x="2114" y="12"/>
                  </a:cxn>
                  <a:cxn ang="0">
                    <a:pos x="2246" y="2"/>
                  </a:cxn>
                  <a:cxn ang="0">
                    <a:pos x="2378" y="0"/>
                  </a:cxn>
                  <a:cxn ang="0">
                    <a:pos x="2444" y="0"/>
                  </a:cxn>
                  <a:cxn ang="0">
                    <a:pos x="2576" y="8"/>
                  </a:cxn>
                  <a:cxn ang="0">
                    <a:pos x="2706" y="20"/>
                  </a:cxn>
                  <a:cxn ang="0">
                    <a:pos x="2834" y="40"/>
                  </a:cxn>
                  <a:cxn ang="0">
                    <a:pos x="2962" y="66"/>
                  </a:cxn>
                  <a:cxn ang="0">
                    <a:pos x="3084" y="98"/>
                  </a:cxn>
                  <a:cxn ang="0">
                    <a:pos x="3206" y="136"/>
                  </a:cxn>
                  <a:cxn ang="0">
                    <a:pos x="3324" y="178"/>
                  </a:cxn>
                  <a:cxn ang="0">
                    <a:pos x="3382" y="202"/>
                  </a:cxn>
                  <a:cxn ang="0">
                    <a:pos x="3498" y="254"/>
                  </a:cxn>
                  <a:cxn ang="0">
                    <a:pos x="3608" y="312"/>
                  </a:cxn>
                  <a:cxn ang="0">
                    <a:pos x="3716" y="374"/>
                  </a:cxn>
                  <a:cxn ang="0">
                    <a:pos x="3822" y="440"/>
                  </a:cxn>
                  <a:cxn ang="0">
                    <a:pos x="3922" y="512"/>
                  </a:cxn>
                  <a:cxn ang="0">
                    <a:pos x="4020" y="590"/>
                  </a:cxn>
                  <a:cxn ang="0">
                    <a:pos x="4114" y="670"/>
                  </a:cxn>
                  <a:cxn ang="0">
                    <a:pos x="4204" y="756"/>
                  </a:cxn>
                  <a:cxn ang="0">
                    <a:pos x="4246" y="800"/>
                  </a:cxn>
                  <a:cxn ang="0">
                    <a:pos x="4330" y="892"/>
                  </a:cxn>
                  <a:cxn ang="0">
                    <a:pos x="4410" y="988"/>
                  </a:cxn>
                  <a:cxn ang="0">
                    <a:pos x="4484" y="1086"/>
                  </a:cxn>
                  <a:cxn ang="0">
                    <a:pos x="4552" y="1190"/>
                  </a:cxn>
                  <a:cxn ang="0">
                    <a:pos x="4618" y="1296"/>
                  </a:cxn>
                  <a:cxn ang="0">
                    <a:pos x="4678" y="1406"/>
                  </a:cxn>
                  <a:cxn ang="0">
                    <a:pos x="4732" y="1518"/>
                  </a:cxn>
                  <a:cxn ang="0">
                    <a:pos x="0" y="1576"/>
                  </a:cxn>
                </a:cxnLst>
                <a:rect l="0" t="0" r="r" b="b"/>
                <a:pathLst>
                  <a:path w="4756" h="1576">
                    <a:moveTo>
                      <a:pt x="0" y="1576"/>
                    </a:moveTo>
                    <a:lnTo>
                      <a:pt x="0" y="1576"/>
                    </a:lnTo>
                    <a:lnTo>
                      <a:pt x="24" y="1518"/>
                    </a:lnTo>
                    <a:lnTo>
                      <a:pt x="50" y="1462"/>
                    </a:lnTo>
                    <a:lnTo>
                      <a:pt x="78" y="1406"/>
                    </a:lnTo>
                    <a:lnTo>
                      <a:pt x="108" y="1350"/>
                    </a:lnTo>
                    <a:lnTo>
                      <a:pt x="138" y="1296"/>
                    </a:lnTo>
                    <a:lnTo>
                      <a:pt x="170" y="1242"/>
                    </a:lnTo>
                    <a:lnTo>
                      <a:pt x="204" y="1190"/>
                    </a:lnTo>
                    <a:lnTo>
                      <a:pt x="238" y="1138"/>
                    </a:lnTo>
                    <a:lnTo>
                      <a:pt x="272" y="1086"/>
                    </a:lnTo>
                    <a:lnTo>
                      <a:pt x="310" y="1036"/>
                    </a:lnTo>
                    <a:lnTo>
                      <a:pt x="348" y="988"/>
                    </a:lnTo>
                    <a:lnTo>
                      <a:pt x="386" y="940"/>
                    </a:lnTo>
                    <a:lnTo>
                      <a:pt x="426" y="892"/>
                    </a:lnTo>
                    <a:lnTo>
                      <a:pt x="468" y="846"/>
                    </a:lnTo>
                    <a:lnTo>
                      <a:pt x="510" y="800"/>
                    </a:lnTo>
                    <a:lnTo>
                      <a:pt x="552" y="756"/>
                    </a:lnTo>
                    <a:lnTo>
                      <a:pt x="552" y="756"/>
                    </a:lnTo>
                    <a:lnTo>
                      <a:pt x="596" y="712"/>
                    </a:lnTo>
                    <a:lnTo>
                      <a:pt x="642" y="670"/>
                    </a:lnTo>
                    <a:lnTo>
                      <a:pt x="688" y="630"/>
                    </a:lnTo>
                    <a:lnTo>
                      <a:pt x="736" y="590"/>
                    </a:lnTo>
                    <a:lnTo>
                      <a:pt x="784" y="550"/>
                    </a:lnTo>
                    <a:lnTo>
                      <a:pt x="834" y="512"/>
                    </a:lnTo>
                    <a:lnTo>
                      <a:pt x="884" y="476"/>
                    </a:lnTo>
                    <a:lnTo>
                      <a:pt x="934" y="440"/>
                    </a:lnTo>
                    <a:lnTo>
                      <a:pt x="986" y="406"/>
                    </a:lnTo>
                    <a:lnTo>
                      <a:pt x="1040" y="374"/>
                    </a:lnTo>
                    <a:lnTo>
                      <a:pt x="1092" y="342"/>
                    </a:lnTo>
                    <a:lnTo>
                      <a:pt x="1148" y="312"/>
                    </a:lnTo>
                    <a:lnTo>
                      <a:pt x="1202" y="282"/>
                    </a:lnTo>
                    <a:lnTo>
                      <a:pt x="1258" y="254"/>
                    </a:lnTo>
                    <a:lnTo>
                      <a:pt x="1316" y="228"/>
                    </a:lnTo>
                    <a:lnTo>
                      <a:pt x="1374" y="202"/>
                    </a:lnTo>
                    <a:lnTo>
                      <a:pt x="1374" y="202"/>
                    </a:lnTo>
                    <a:lnTo>
                      <a:pt x="1432" y="178"/>
                    </a:lnTo>
                    <a:lnTo>
                      <a:pt x="1490" y="156"/>
                    </a:lnTo>
                    <a:lnTo>
                      <a:pt x="1550" y="136"/>
                    </a:lnTo>
                    <a:lnTo>
                      <a:pt x="1610" y="116"/>
                    </a:lnTo>
                    <a:lnTo>
                      <a:pt x="1672" y="98"/>
                    </a:lnTo>
                    <a:lnTo>
                      <a:pt x="1732" y="80"/>
                    </a:lnTo>
                    <a:lnTo>
                      <a:pt x="1794" y="66"/>
                    </a:lnTo>
                    <a:lnTo>
                      <a:pt x="1858" y="52"/>
                    </a:lnTo>
                    <a:lnTo>
                      <a:pt x="1922" y="40"/>
                    </a:lnTo>
                    <a:lnTo>
                      <a:pt x="1984" y="30"/>
                    </a:lnTo>
                    <a:lnTo>
                      <a:pt x="2050" y="20"/>
                    </a:lnTo>
                    <a:lnTo>
                      <a:pt x="2114" y="12"/>
                    </a:lnTo>
                    <a:lnTo>
                      <a:pt x="2180" y="8"/>
                    </a:lnTo>
                    <a:lnTo>
                      <a:pt x="2246" y="2"/>
                    </a:lnTo>
                    <a:lnTo>
                      <a:pt x="2312" y="0"/>
                    </a:lnTo>
                    <a:lnTo>
                      <a:pt x="2378" y="0"/>
                    </a:lnTo>
                    <a:lnTo>
                      <a:pt x="2378" y="0"/>
                    </a:lnTo>
                    <a:lnTo>
                      <a:pt x="2444" y="0"/>
                    </a:lnTo>
                    <a:lnTo>
                      <a:pt x="2510" y="2"/>
                    </a:lnTo>
                    <a:lnTo>
                      <a:pt x="2576" y="8"/>
                    </a:lnTo>
                    <a:lnTo>
                      <a:pt x="2642" y="12"/>
                    </a:lnTo>
                    <a:lnTo>
                      <a:pt x="2706" y="20"/>
                    </a:lnTo>
                    <a:lnTo>
                      <a:pt x="2772" y="30"/>
                    </a:lnTo>
                    <a:lnTo>
                      <a:pt x="2834" y="40"/>
                    </a:lnTo>
                    <a:lnTo>
                      <a:pt x="2898" y="52"/>
                    </a:lnTo>
                    <a:lnTo>
                      <a:pt x="2962" y="66"/>
                    </a:lnTo>
                    <a:lnTo>
                      <a:pt x="3024" y="80"/>
                    </a:lnTo>
                    <a:lnTo>
                      <a:pt x="3084" y="98"/>
                    </a:lnTo>
                    <a:lnTo>
                      <a:pt x="3146" y="116"/>
                    </a:lnTo>
                    <a:lnTo>
                      <a:pt x="3206" y="136"/>
                    </a:lnTo>
                    <a:lnTo>
                      <a:pt x="3266" y="156"/>
                    </a:lnTo>
                    <a:lnTo>
                      <a:pt x="3324" y="178"/>
                    </a:lnTo>
                    <a:lnTo>
                      <a:pt x="3382" y="202"/>
                    </a:lnTo>
                    <a:lnTo>
                      <a:pt x="3382" y="202"/>
                    </a:lnTo>
                    <a:lnTo>
                      <a:pt x="3440" y="228"/>
                    </a:lnTo>
                    <a:lnTo>
                      <a:pt x="3498" y="254"/>
                    </a:lnTo>
                    <a:lnTo>
                      <a:pt x="3554" y="282"/>
                    </a:lnTo>
                    <a:lnTo>
                      <a:pt x="3608" y="312"/>
                    </a:lnTo>
                    <a:lnTo>
                      <a:pt x="3664" y="342"/>
                    </a:lnTo>
                    <a:lnTo>
                      <a:pt x="3716" y="374"/>
                    </a:lnTo>
                    <a:lnTo>
                      <a:pt x="3770" y="406"/>
                    </a:lnTo>
                    <a:lnTo>
                      <a:pt x="3822" y="440"/>
                    </a:lnTo>
                    <a:lnTo>
                      <a:pt x="3872" y="476"/>
                    </a:lnTo>
                    <a:lnTo>
                      <a:pt x="3922" y="512"/>
                    </a:lnTo>
                    <a:lnTo>
                      <a:pt x="3972" y="550"/>
                    </a:lnTo>
                    <a:lnTo>
                      <a:pt x="4020" y="590"/>
                    </a:lnTo>
                    <a:lnTo>
                      <a:pt x="4068" y="630"/>
                    </a:lnTo>
                    <a:lnTo>
                      <a:pt x="4114" y="670"/>
                    </a:lnTo>
                    <a:lnTo>
                      <a:pt x="4160" y="712"/>
                    </a:lnTo>
                    <a:lnTo>
                      <a:pt x="4204" y="756"/>
                    </a:lnTo>
                    <a:lnTo>
                      <a:pt x="4204" y="756"/>
                    </a:lnTo>
                    <a:lnTo>
                      <a:pt x="4246" y="800"/>
                    </a:lnTo>
                    <a:lnTo>
                      <a:pt x="4288" y="846"/>
                    </a:lnTo>
                    <a:lnTo>
                      <a:pt x="4330" y="892"/>
                    </a:lnTo>
                    <a:lnTo>
                      <a:pt x="4370" y="940"/>
                    </a:lnTo>
                    <a:lnTo>
                      <a:pt x="4410" y="988"/>
                    </a:lnTo>
                    <a:lnTo>
                      <a:pt x="4446" y="1036"/>
                    </a:lnTo>
                    <a:lnTo>
                      <a:pt x="4484" y="1086"/>
                    </a:lnTo>
                    <a:lnTo>
                      <a:pt x="4518" y="1138"/>
                    </a:lnTo>
                    <a:lnTo>
                      <a:pt x="4552" y="1190"/>
                    </a:lnTo>
                    <a:lnTo>
                      <a:pt x="4586" y="1242"/>
                    </a:lnTo>
                    <a:lnTo>
                      <a:pt x="4618" y="1296"/>
                    </a:lnTo>
                    <a:lnTo>
                      <a:pt x="4648" y="1350"/>
                    </a:lnTo>
                    <a:lnTo>
                      <a:pt x="4678" y="1406"/>
                    </a:lnTo>
                    <a:lnTo>
                      <a:pt x="4706" y="1462"/>
                    </a:lnTo>
                    <a:lnTo>
                      <a:pt x="4732" y="1518"/>
                    </a:lnTo>
                    <a:lnTo>
                      <a:pt x="4756" y="1576"/>
                    </a:lnTo>
                    <a:lnTo>
                      <a:pt x="0" y="157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75000"/>
                    </a:srgbClr>
                  </a:gs>
                  <a:gs pos="100000">
                    <a:srgbClr val="FFFFFF">
                      <a:gamma/>
                      <a:tint val="0"/>
                      <a:invGamma/>
                      <a:alpha val="0"/>
                    </a:srgbClr>
                  </a:gs>
                </a:gsLst>
                <a:lin ang="540000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Oval 33"/>
              <p:cNvSpPr>
                <a:spLocks noChangeArrowheads="1"/>
              </p:cNvSpPr>
              <p:nvPr/>
            </p:nvSpPr>
            <p:spPr bwMode="auto">
              <a:xfrm>
                <a:off x="1771" y="1843"/>
                <a:ext cx="227" cy="204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67ABF5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0" name="Group 34"/>
          <p:cNvGrpSpPr>
            <a:grpSpLocks/>
          </p:cNvGrpSpPr>
          <p:nvPr/>
        </p:nvGrpSpPr>
        <p:grpSpPr bwMode="auto">
          <a:xfrm>
            <a:off x="8465685" y="2971650"/>
            <a:ext cx="755650" cy="755650"/>
            <a:chOff x="2335" y="1139"/>
            <a:chExt cx="1089" cy="1089"/>
          </a:xfrm>
        </p:grpSpPr>
        <p:sp>
          <p:nvSpPr>
            <p:cNvPr id="31" name="Oval 35"/>
            <p:cNvSpPr>
              <a:spLocks noChangeArrowheads="1"/>
            </p:cNvSpPr>
            <p:nvPr/>
          </p:nvSpPr>
          <p:spPr bwMode="auto">
            <a:xfrm>
              <a:off x="2335" y="1139"/>
              <a:ext cx="1089" cy="1089"/>
            </a:xfrm>
            <a:prstGeom prst="ellipse">
              <a:avLst/>
            </a:prstGeom>
            <a:gradFill rotWithShape="1">
              <a:gsLst>
                <a:gs pos="0">
                  <a:srgbClr val="9E9E9E"/>
                </a:gs>
                <a:gs pos="100000">
                  <a:srgbClr val="5B5B5B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32" name="Group 36"/>
            <p:cNvGrpSpPr>
              <a:grpSpLocks/>
            </p:cNvGrpSpPr>
            <p:nvPr/>
          </p:nvGrpSpPr>
          <p:grpSpPr bwMode="auto">
            <a:xfrm>
              <a:off x="2426" y="1169"/>
              <a:ext cx="908" cy="296"/>
              <a:chOff x="1431" y="1843"/>
              <a:chExt cx="907" cy="295"/>
            </a:xfrm>
          </p:grpSpPr>
          <p:sp>
            <p:nvSpPr>
              <p:cNvPr id="33" name="Freeform 37"/>
              <p:cNvSpPr>
                <a:spLocks/>
              </p:cNvSpPr>
              <p:nvPr/>
            </p:nvSpPr>
            <p:spPr bwMode="auto">
              <a:xfrm>
                <a:off x="1432" y="1843"/>
                <a:ext cx="907" cy="294"/>
              </a:xfrm>
              <a:custGeom>
                <a:avLst/>
                <a:gdLst/>
                <a:ahLst/>
                <a:cxnLst>
                  <a:cxn ang="0">
                    <a:pos x="0" y="1576"/>
                  </a:cxn>
                  <a:cxn ang="0">
                    <a:pos x="50" y="1462"/>
                  </a:cxn>
                  <a:cxn ang="0">
                    <a:pos x="108" y="1350"/>
                  </a:cxn>
                  <a:cxn ang="0">
                    <a:pos x="170" y="1242"/>
                  </a:cxn>
                  <a:cxn ang="0">
                    <a:pos x="238" y="1138"/>
                  </a:cxn>
                  <a:cxn ang="0">
                    <a:pos x="310" y="1036"/>
                  </a:cxn>
                  <a:cxn ang="0">
                    <a:pos x="386" y="940"/>
                  </a:cxn>
                  <a:cxn ang="0">
                    <a:pos x="468" y="846"/>
                  </a:cxn>
                  <a:cxn ang="0">
                    <a:pos x="552" y="756"/>
                  </a:cxn>
                  <a:cxn ang="0">
                    <a:pos x="596" y="712"/>
                  </a:cxn>
                  <a:cxn ang="0">
                    <a:pos x="688" y="630"/>
                  </a:cxn>
                  <a:cxn ang="0">
                    <a:pos x="784" y="550"/>
                  </a:cxn>
                  <a:cxn ang="0">
                    <a:pos x="884" y="476"/>
                  </a:cxn>
                  <a:cxn ang="0">
                    <a:pos x="986" y="406"/>
                  </a:cxn>
                  <a:cxn ang="0">
                    <a:pos x="1092" y="342"/>
                  </a:cxn>
                  <a:cxn ang="0">
                    <a:pos x="1202" y="282"/>
                  </a:cxn>
                  <a:cxn ang="0">
                    <a:pos x="1316" y="228"/>
                  </a:cxn>
                  <a:cxn ang="0">
                    <a:pos x="1374" y="202"/>
                  </a:cxn>
                  <a:cxn ang="0">
                    <a:pos x="1490" y="156"/>
                  </a:cxn>
                  <a:cxn ang="0">
                    <a:pos x="1610" y="116"/>
                  </a:cxn>
                  <a:cxn ang="0">
                    <a:pos x="1732" y="80"/>
                  </a:cxn>
                  <a:cxn ang="0">
                    <a:pos x="1858" y="52"/>
                  </a:cxn>
                  <a:cxn ang="0">
                    <a:pos x="1984" y="30"/>
                  </a:cxn>
                  <a:cxn ang="0">
                    <a:pos x="2114" y="12"/>
                  </a:cxn>
                  <a:cxn ang="0">
                    <a:pos x="2246" y="2"/>
                  </a:cxn>
                  <a:cxn ang="0">
                    <a:pos x="2378" y="0"/>
                  </a:cxn>
                  <a:cxn ang="0">
                    <a:pos x="2444" y="0"/>
                  </a:cxn>
                  <a:cxn ang="0">
                    <a:pos x="2576" y="8"/>
                  </a:cxn>
                  <a:cxn ang="0">
                    <a:pos x="2706" y="20"/>
                  </a:cxn>
                  <a:cxn ang="0">
                    <a:pos x="2834" y="40"/>
                  </a:cxn>
                  <a:cxn ang="0">
                    <a:pos x="2962" y="66"/>
                  </a:cxn>
                  <a:cxn ang="0">
                    <a:pos x="3084" y="98"/>
                  </a:cxn>
                  <a:cxn ang="0">
                    <a:pos x="3206" y="136"/>
                  </a:cxn>
                  <a:cxn ang="0">
                    <a:pos x="3324" y="178"/>
                  </a:cxn>
                  <a:cxn ang="0">
                    <a:pos x="3382" y="202"/>
                  </a:cxn>
                  <a:cxn ang="0">
                    <a:pos x="3498" y="254"/>
                  </a:cxn>
                  <a:cxn ang="0">
                    <a:pos x="3608" y="312"/>
                  </a:cxn>
                  <a:cxn ang="0">
                    <a:pos x="3716" y="374"/>
                  </a:cxn>
                  <a:cxn ang="0">
                    <a:pos x="3822" y="440"/>
                  </a:cxn>
                  <a:cxn ang="0">
                    <a:pos x="3922" y="512"/>
                  </a:cxn>
                  <a:cxn ang="0">
                    <a:pos x="4020" y="590"/>
                  </a:cxn>
                  <a:cxn ang="0">
                    <a:pos x="4114" y="670"/>
                  </a:cxn>
                  <a:cxn ang="0">
                    <a:pos x="4204" y="756"/>
                  </a:cxn>
                  <a:cxn ang="0">
                    <a:pos x="4246" y="800"/>
                  </a:cxn>
                  <a:cxn ang="0">
                    <a:pos x="4330" y="892"/>
                  </a:cxn>
                  <a:cxn ang="0">
                    <a:pos x="4410" y="988"/>
                  </a:cxn>
                  <a:cxn ang="0">
                    <a:pos x="4484" y="1086"/>
                  </a:cxn>
                  <a:cxn ang="0">
                    <a:pos x="4552" y="1190"/>
                  </a:cxn>
                  <a:cxn ang="0">
                    <a:pos x="4618" y="1296"/>
                  </a:cxn>
                  <a:cxn ang="0">
                    <a:pos x="4678" y="1406"/>
                  </a:cxn>
                  <a:cxn ang="0">
                    <a:pos x="4732" y="1518"/>
                  </a:cxn>
                  <a:cxn ang="0">
                    <a:pos x="0" y="1576"/>
                  </a:cxn>
                </a:cxnLst>
                <a:rect l="0" t="0" r="r" b="b"/>
                <a:pathLst>
                  <a:path w="4756" h="1576">
                    <a:moveTo>
                      <a:pt x="0" y="1576"/>
                    </a:moveTo>
                    <a:lnTo>
                      <a:pt x="0" y="1576"/>
                    </a:lnTo>
                    <a:lnTo>
                      <a:pt x="24" y="1518"/>
                    </a:lnTo>
                    <a:lnTo>
                      <a:pt x="50" y="1462"/>
                    </a:lnTo>
                    <a:lnTo>
                      <a:pt x="78" y="1406"/>
                    </a:lnTo>
                    <a:lnTo>
                      <a:pt x="108" y="1350"/>
                    </a:lnTo>
                    <a:lnTo>
                      <a:pt x="138" y="1296"/>
                    </a:lnTo>
                    <a:lnTo>
                      <a:pt x="170" y="1242"/>
                    </a:lnTo>
                    <a:lnTo>
                      <a:pt x="204" y="1190"/>
                    </a:lnTo>
                    <a:lnTo>
                      <a:pt x="238" y="1138"/>
                    </a:lnTo>
                    <a:lnTo>
                      <a:pt x="272" y="1086"/>
                    </a:lnTo>
                    <a:lnTo>
                      <a:pt x="310" y="1036"/>
                    </a:lnTo>
                    <a:lnTo>
                      <a:pt x="348" y="988"/>
                    </a:lnTo>
                    <a:lnTo>
                      <a:pt x="386" y="940"/>
                    </a:lnTo>
                    <a:lnTo>
                      <a:pt x="426" y="892"/>
                    </a:lnTo>
                    <a:lnTo>
                      <a:pt x="468" y="846"/>
                    </a:lnTo>
                    <a:lnTo>
                      <a:pt x="510" y="800"/>
                    </a:lnTo>
                    <a:lnTo>
                      <a:pt x="552" y="756"/>
                    </a:lnTo>
                    <a:lnTo>
                      <a:pt x="552" y="756"/>
                    </a:lnTo>
                    <a:lnTo>
                      <a:pt x="596" y="712"/>
                    </a:lnTo>
                    <a:lnTo>
                      <a:pt x="642" y="670"/>
                    </a:lnTo>
                    <a:lnTo>
                      <a:pt x="688" y="630"/>
                    </a:lnTo>
                    <a:lnTo>
                      <a:pt x="736" y="590"/>
                    </a:lnTo>
                    <a:lnTo>
                      <a:pt x="784" y="550"/>
                    </a:lnTo>
                    <a:lnTo>
                      <a:pt x="834" y="512"/>
                    </a:lnTo>
                    <a:lnTo>
                      <a:pt x="884" y="476"/>
                    </a:lnTo>
                    <a:lnTo>
                      <a:pt x="934" y="440"/>
                    </a:lnTo>
                    <a:lnTo>
                      <a:pt x="986" y="406"/>
                    </a:lnTo>
                    <a:lnTo>
                      <a:pt x="1040" y="374"/>
                    </a:lnTo>
                    <a:lnTo>
                      <a:pt x="1092" y="342"/>
                    </a:lnTo>
                    <a:lnTo>
                      <a:pt x="1148" y="312"/>
                    </a:lnTo>
                    <a:lnTo>
                      <a:pt x="1202" y="282"/>
                    </a:lnTo>
                    <a:lnTo>
                      <a:pt x="1258" y="254"/>
                    </a:lnTo>
                    <a:lnTo>
                      <a:pt x="1316" y="228"/>
                    </a:lnTo>
                    <a:lnTo>
                      <a:pt x="1374" y="202"/>
                    </a:lnTo>
                    <a:lnTo>
                      <a:pt x="1374" y="202"/>
                    </a:lnTo>
                    <a:lnTo>
                      <a:pt x="1432" y="178"/>
                    </a:lnTo>
                    <a:lnTo>
                      <a:pt x="1490" y="156"/>
                    </a:lnTo>
                    <a:lnTo>
                      <a:pt x="1550" y="136"/>
                    </a:lnTo>
                    <a:lnTo>
                      <a:pt x="1610" y="116"/>
                    </a:lnTo>
                    <a:lnTo>
                      <a:pt x="1672" y="98"/>
                    </a:lnTo>
                    <a:lnTo>
                      <a:pt x="1732" y="80"/>
                    </a:lnTo>
                    <a:lnTo>
                      <a:pt x="1794" y="66"/>
                    </a:lnTo>
                    <a:lnTo>
                      <a:pt x="1858" y="52"/>
                    </a:lnTo>
                    <a:lnTo>
                      <a:pt x="1922" y="40"/>
                    </a:lnTo>
                    <a:lnTo>
                      <a:pt x="1984" y="30"/>
                    </a:lnTo>
                    <a:lnTo>
                      <a:pt x="2050" y="20"/>
                    </a:lnTo>
                    <a:lnTo>
                      <a:pt x="2114" y="12"/>
                    </a:lnTo>
                    <a:lnTo>
                      <a:pt x="2180" y="8"/>
                    </a:lnTo>
                    <a:lnTo>
                      <a:pt x="2246" y="2"/>
                    </a:lnTo>
                    <a:lnTo>
                      <a:pt x="2312" y="0"/>
                    </a:lnTo>
                    <a:lnTo>
                      <a:pt x="2378" y="0"/>
                    </a:lnTo>
                    <a:lnTo>
                      <a:pt x="2378" y="0"/>
                    </a:lnTo>
                    <a:lnTo>
                      <a:pt x="2444" y="0"/>
                    </a:lnTo>
                    <a:lnTo>
                      <a:pt x="2510" y="2"/>
                    </a:lnTo>
                    <a:lnTo>
                      <a:pt x="2576" y="8"/>
                    </a:lnTo>
                    <a:lnTo>
                      <a:pt x="2642" y="12"/>
                    </a:lnTo>
                    <a:lnTo>
                      <a:pt x="2706" y="20"/>
                    </a:lnTo>
                    <a:lnTo>
                      <a:pt x="2772" y="30"/>
                    </a:lnTo>
                    <a:lnTo>
                      <a:pt x="2834" y="40"/>
                    </a:lnTo>
                    <a:lnTo>
                      <a:pt x="2898" y="52"/>
                    </a:lnTo>
                    <a:lnTo>
                      <a:pt x="2962" y="66"/>
                    </a:lnTo>
                    <a:lnTo>
                      <a:pt x="3024" y="80"/>
                    </a:lnTo>
                    <a:lnTo>
                      <a:pt x="3084" y="98"/>
                    </a:lnTo>
                    <a:lnTo>
                      <a:pt x="3146" y="116"/>
                    </a:lnTo>
                    <a:lnTo>
                      <a:pt x="3206" y="136"/>
                    </a:lnTo>
                    <a:lnTo>
                      <a:pt x="3266" y="156"/>
                    </a:lnTo>
                    <a:lnTo>
                      <a:pt x="3324" y="178"/>
                    </a:lnTo>
                    <a:lnTo>
                      <a:pt x="3382" y="202"/>
                    </a:lnTo>
                    <a:lnTo>
                      <a:pt x="3382" y="202"/>
                    </a:lnTo>
                    <a:lnTo>
                      <a:pt x="3440" y="228"/>
                    </a:lnTo>
                    <a:lnTo>
                      <a:pt x="3498" y="254"/>
                    </a:lnTo>
                    <a:lnTo>
                      <a:pt x="3554" y="282"/>
                    </a:lnTo>
                    <a:lnTo>
                      <a:pt x="3608" y="312"/>
                    </a:lnTo>
                    <a:lnTo>
                      <a:pt x="3664" y="342"/>
                    </a:lnTo>
                    <a:lnTo>
                      <a:pt x="3716" y="374"/>
                    </a:lnTo>
                    <a:lnTo>
                      <a:pt x="3770" y="406"/>
                    </a:lnTo>
                    <a:lnTo>
                      <a:pt x="3822" y="440"/>
                    </a:lnTo>
                    <a:lnTo>
                      <a:pt x="3872" y="476"/>
                    </a:lnTo>
                    <a:lnTo>
                      <a:pt x="3922" y="512"/>
                    </a:lnTo>
                    <a:lnTo>
                      <a:pt x="3972" y="550"/>
                    </a:lnTo>
                    <a:lnTo>
                      <a:pt x="4020" y="590"/>
                    </a:lnTo>
                    <a:lnTo>
                      <a:pt x="4068" y="630"/>
                    </a:lnTo>
                    <a:lnTo>
                      <a:pt x="4114" y="670"/>
                    </a:lnTo>
                    <a:lnTo>
                      <a:pt x="4160" y="712"/>
                    </a:lnTo>
                    <a:lnTo>
                      <a:pt x="4204" y="756"/>
                    </a:lnTo>
                    <a:lnTo>
                      <a:pt x="4204" y="756"/>
                    </a:lnTo>
                    <a:lnTo>
                      <a:pt x="4246" y="800"/>
                    </a:lnTo>
                    <a:lnTo>
                      <a:pt x="4288" y="846"/>
                    </a:lnTo>
                    <a:lnTo>
                      <a:pt x="4330" y="892"/>
                    </a:lnTo>
                    <a:lnTo>
                      <a:pt x="4370" y="940"/>
                    </a:lnTo>
                    <a:lnTo>
                      <a:pt x="4410" y="988"/>
                    </a:lnTo>
                    <a:lnTo>
                      <a:pt x="4446" y="1036"/>
                    </a:lnTo>
                    <a:lnTo>
                      <a:pt x="4484" y="1086"/>
                    </a:lnTo>
                    <a:lnTo>
                      <a:pt x="4518" y="1138"/>
                    </a:lnTo>
                    <a:lnTo>
                      <a:pt x="4552" y="1190"/>
                    </a:lnTo>
                    <a:lnTo>
                      <a:pt x="4586" y="1242"/>
                    </a:lnTo>
                    <a:lnTo>
                      <a:pt x="4618" y="1296"/>
                    </a:lnTo>
                    <a:lnTo>
                      <a:pt x="4648" y="1350"/>
                    </a:lnTo>
                    <a:lnTo>
                      <a:pt x="4678" y="1406"/>
                    </a:lnTo>
                    <a:lnTo>
                      <a:pt x="4706" y="1462"/>
                    </a:lnTo>
                    <a:lnTo>
                      <a:pt x="4732" y="1518"/>
                    </a:lnTo>
                    <a:lnTo>
                      <a:pt x="4756" y="1576"/>
                    </a:lnTo>
                    <a:lnTo>
                      <a:pt x="0" y="157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75000"/>
                    </a:srgbClr>
                  </a:gs>
                  <a:gs pos="100000">
                    <a:srgbClr val="FFFFFF">
                      <a:gamma/>
                      <a:tint val="0"/>
                      <a:invGamma/>
                      <a:alpha val="0"/>
                    </a:srgbClr>
                  </a:gs>
                </a:gsLst>
                <a:lin ang="540000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Oval 38"/>
              <p:cNvSpPr>
                <a:spLocks noChangeArrowheads="1"/>
              </p:cNvSpPr>
              <p:nvPr/>
            </p:nvSpPr>
            <p:spPr bwMode="auto">
              <a:xfrm>
                <a:off x="1771" y="1843"/>
                <a:ext cx="227" cy="204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67ABF5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5" name="Group 39"/>
          <p:cNvGrpSpPr>
            <a:grpSpLocks/>
          </p:cNvGrpSpPr>
          <p:nvPr/>
        </p:nvGrpSpPr>
        <p:grpSpPr bwMode="auto">
          <a:xfrm>
            <a:off x="9510260" y="2719238"/>
            <a:ext cx="755650" cy="755650"/>
            <a:chOff x="2335" y="1139"/>
            <a:chExt cx="1089" cy="1089"/>
          </a:xfrm>
        </p:grpSpPr>
        <p:sp>
          <p:nvSpPr>
            <p:cNvPr id="36" name="Oval 40"/>
            <p:cNvSpPr>
              <a:spLocks noChangeArrowheads="1"/>
            </p:cNvSpPr>
            <p:nvPr/>
          </p:nvSpPr>
          <p:spPr bwMode="auto">
            <a:xfrm>
              <a:off x="2335" y="1139"/>
              <a:ext cx="1089" cy="1089"/>
            </a:xfrm>
            <a:prstGeom prst="ellipse">
              <a:avLst/>
            </a:prstGeom>
            <a:gradFill rotWithShape="1">
              <a:gsLst>
                <a:gs pos="0">
                  <a:srgbClr val="9E9E9E"/>
                </a:gs>
                <a:gs pos="100000">
                  <a:srgbClr val="5B5B5B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37" name="Group 41"/>
            <p:cNvGrpSpPr>
              <a:grpSpLocks/>
            </p:cNvGrpSpPr>
            <p:nvPr/>
          </p:nvGrpSpPr>
          <p:grpSpPr bwMode="auto">
            <a:xfrm>
              <a:off x="2426" y="1169"/>
              <a:ext cx="908" cy="296"/>
              <a:chOff x="1431" y="1843"/>
              <a:chExt cx="907" cy="295"/>
            </a:xfrm>
          </p:grpSpPr>
          <p:sp>
            <p:nvSpPr>
              <p:cNvPr id="38" name="Freeform 42"/>
              <p:cNvSpPr>
                <a:spLocks/>
              </p:cNvSpPr>
              <p:nvPr/>
            </p:nvSpPr>
            <p:spPr bwMode="auto">
              <a:xfrm>
                <a:off x="1432" y="1843"/>
                <a:ext cx="907" cy="294"/>
              </a:xfrm>
              <a:custGeom>
                <a:avLst/>
                <a:gdLst/>
                <a:ahLst/>
                <a:cxnLst>
                  <a:cxn ang="0">
                    <a:pos x="0" y="1576"/>
                  </a:cxn>
                  <a:cxn ang="0">
                    <a:pos x="50" y="1462"/>
                  </a:cxn>
                  <a:cxn ang="0">
                    <a:pos x="108" y="1350"/>
                  </a:cxn>
                  <a:cxn ang="0">
                    <a:pos x="170" y="1242"/>
                  </a:cxn>
                  <a:cxn ang="0">
                    <a:pos x="238" y="1138"/>
                  </a:cxn>
                  <a:cxn ang="0">
                    <a:pos x="310" y="1036"/>
                  </a:cxn>
                  <a:cxn ang="0">
                    <a:pos x="386" y="940"/>
                  </a:cxn>
                  <a:cxn ang="0">
                    <a:pos x="468" y="846"/>
                  </a:cxn>
                  <a:cxn ang="0">
                    <a:pos x="552" y="756"/>
                  </a:cxn>
                  <a:cxn ang="0">
                    <a:pos x="596" y="712"/>
                  </a:cxn>
                  <a:cxn ang="0">
                    <a:pos x="688" y="630"/>
                  </a:cxn>
                  <a:cxn ang="0">
                    <a:pos x="784" y="550"/>
                  </a:cxn>
                  <a:cxn ang="0">
                    <a:pos x="884" y="476"/>
                  </a:cxn>
                  <a:cxn ang="0">
                    <a:pos x="986" y="406"/>
                  </a:cxn>
                  <a:cxn ang="0">
                    <a:pos x="1092" y="342"/>
                  </a:cxn>
                  <a:cxn ang="0">
                    <a:pos x="1202" y="282"/>
                  </a:cxn>
                  <a:cxn ang="0">
                    <a:pos x="1316" y="228"/>
                  </a:cxn>
                  <a:cxn ang="0">
                    <a:pos x="1374" y="202"/>
                  </a:cxn>
                  <a:cxn ang="0">
                    <a:pos x="1490" y="156"/>
                  </a:cxn>
                  <a:cxn ang="0">
                    <a:pos x="1610" y="116"/>
                  </a:cxn>
                  <a:cxn ang="0">
                    <a:pos x="1732" y="80"/>
                  </a:cxn>
                  <a:cxn ang="0">
                    <a:pos x="1858" y="52"/>
                  </a:cxn>
                  <a:cxn ang="0">
                    <a:pos x="1984" y="30"/>
                  </a:cxn>
                  <a:cxn ang="0">
                    <a:pos x="2114" y="12"/>
                  </a:cxn>
                  <a:cxn ang="0">
                    <a:pos x="2246" y="2"/>
                  </a:cxn>
                  <a:cxn ang="0">
                    <a:pos x="2378" y="0"/>
                  </a:cxn>
                  <a:cxn ang="0">
                    <a:pos x="2444" y="0"/>
                  </a:cxn>
                  <a:cxn ang="0">
                    <a:pos x="2576" y="8"/>
                  </a:cxn>
                  <a:cxn ang="0">
                    <a:pos x="2706" y="20"/>
                  </a:cxn>
                  <a:cxn ang="0">
                    <a:pos x="2834" y="40"/>
                  </a:cxn>
                  <a:cxn ang="0">
                    <a:pos x="2962" y="66"/>
                  </a:cxn>
                  <a:cxn ang="0">
                    <a:pos x="3084" y="98"/>
                  </a:cxn>
                  <a:cxn ang="0">
                    <a:pos x="3206" y="136"/>
                  </a:cxn>
                  <a:cxn ang="0">
                    <a:pos x="3324" y="178"/>
                  </a:cxn>
                  <a:cxn ang="0">
                    <a:pos x="3382" y="202"/>
                  </a:cxn>
                  <a:cxn ang="0">
                    <a:pos x="3498" y="254"/>
                  </a:cxn>
                  <a:cxn ang="0">
                    <a:pos x="3608" y="312"/>
                  </a:cxn>
                  <a:cxn ang="0">
                    <a:pos x="3716" y="374"/>
                  </a:cxn>
                  <a:cxn ang="0">
                    <a:pos x="3822" y="440"/>
                  </a:cxn>
                  <a:cxn ang="0">
                    <a:pos x="3922" y="512"/>
                  </a:cxn>
                  <a:cxn ang="0">
                    <a:pos x="4020" y="590"/>
                  </a:cxn>
                  <a:cxn ang="0">
                    <a:pos x="4114" y="670"/>
                  </a:cxn>
                  <a:cxn ang="0">
                    <a:pos x="4204" y="756"/>
                  </a:cxn>
                  <a:cxn ang="0">
                    <a:pos x="4246" y="800"/>
                  </a:cxn>
                  <a:cxn ang="0">
                    <a:pos x="4330" y="892"/>
                  </a:cxn>
                  <a:cxn ang="0">
                    <a:pos x="4410" y="988"/>
                  </a:cxn>
                  <a:cxn ang="0">
                    <a:pos x="4484" y="1086"/>
                  </a:cxn>
                  <a:cxn ang="0">
                    <a:pos x="4552" y="1190"/>
                  </a:cxn>
                  <a:cxn ang="0">
                    <a:pos x="4618" y="1296"/>
                  </a:cxn>
                  <a:cxn ang="0">
                    <a:pos x="4678" y="1406"/>
                  </a:cxn>
                  <a:cxn ang="0">
                    <a:pos x="4732" y="1518"/>
                  </a:cxn>
                  <a:cxn ang="0">
                    <a:pos x="0" y="1576"/>
                  </a:cxn>
                </a:cxnLst>
                <a:rect l="0" t="0" r="r" b="b"/>
                <a:pathLst>
                  <a:path w="4756" h="1576">
                    <a:moveTo>
                      <a:pt x="0" y="1576"/>
                    </a:moveTo>
                    <a:lnTo>
                      <a:pt x="0" y="1576"/>
                    </a:lnTo>
                    <a:lnTo>
                      <a:pt x="24" y="1518"/>
                    </a:lnTo>
                    <a:lnTo>
                      <a:pt x="50" y="1462"/>
                    </a:lnTo>
                    <a:lnTo>
                      <a:pt x="78" y="1406"/>
                    </a:lnTo>
                    <a:lnTo>
                      <a:pt x="108" y="1350"/>
                    </a:lnTo>
                    <a:lnTo>
                      <a:pt x="138" y="1296"/>
                    </a:lnTo>
                    <a:lnTo>
                      <a:pt x="170" y="1242"/>
                    </a:lnTo>
                    <a:lnTo>
                      <a:pt x="204" y="1190"/>
                    </a:lnTo>
                    <a:lnTo>
                      <a:pt x="238" y="1138"/>
                    </a:lnTo>
                    <a:lnTo>
                      <a:pt x="272" y="1086"/>
                    </a:lnTo>
                    <a:lnTo>
                      <a:pt x="310" y="1036"/>
                    </a:lnTo>
                    <a:lnTo>
                      <a:pt x="348" y="988"/>
                    </a:lnTo>
                    <a:lnTo>
                      <a:pt x="386" y="940"/>
                    </a:lnTo>
                    <a:lnTo>
                      <a:pt x="426" y="892"/>
                    </a:lnTo>
                    <a:lnTo>
                      <a:pt x="468" y="846"/>
                    </a:lnTo>
                    <a:lnTo>
                      <a:pt x="510" y="800"/>
                    </a:lnTo>
                    <a:lnTo>
                      <a:pt x="552" y="756"/>
                    </a:lnTo>
                    <a:lnTo>
                      <a:pt x="552" y="756"/>
                    </a:lnTo>
                    <a:lnTo>
                      <a:pt x="596" y="712"/>
                    </a:lnTo>
                    <a:lnTo>
                      <a:pt x="642" y="670"/>
                    </a:lnTo>
                    <a:lnTo>
                      <a:pt x="688" y="630"/>
                    </a:lnTo>
                    <a:lnTo>
                      <a:pt x="736" y="590"/>
                    </a:lnTo>
                    <a:lnTo>
                      <a:pt x="784" y="550"/>
                    </a:lnTo>
                    <a:lnTo>
                      <a:pt x="834" y="512"/>
                    </a:lnTo>
                    <a:lnTo>
                      <a:pt x="884" y="476"/>
                    </a:lnTo>
                    <a:lnTo>
                      <a:pt x="934" y="440"/>
                    </a:lnTo>
                    <a:lnTo>
                      <a:pt x="986" y="406"/>
                    </a:lnTo>
                    <a:lnTo>
                      <a:pt x="1040" y="374"/>
                    </a:lnTo>
                    <a:lnTo>
                      <a:pt x="1092" y="342"/>
                    </a:lnTo>
                    <a:lnTo>
                      <a:pt x="1148" y="312"/>
                    </a:lnTo>
                    <a:lnTo>
                      <a:pt x="1202" y="282"/>
                    </a:lnTo>
                    <a:lnTo>
                      <a:pt x="1258" y="254"/>
                    </a:lnTo>
                    <a:lnTo>
                      <a:pt x="1316" y="228"/>
                    </a:lnTo>
                    <a:lnTo>
                      <a:pt x="1374" y="202"/>
                    </a:lnTo>
                    <a:lnTo>
                      <a:pt x="1374" y="202"/>
                    </a:lnTo>
                    <a:lnTo>
                      <a:pt x="1432" y="178"/>
                    </a:lnTo>
                    <a:lnTo>
                      <a:pt x="1490" y="156"/>
                    </a:lnTo>
                    <a:lnTo>
                      <a:pt x="1550" y="136"/>
                    </a:lnTo>
                    <a:lnTo>
                      <a:pt x="1610" y="116"/>
                    </a:lnTo>
                    <a:lnTo>
                      <a:pt x="1672" y="98"/>
                    </a:lnTo>
                    <a:lnTo>
                      <a:pt x="1732" y="80"/>
                    </a:lnTo>
                    <a:lnTo>
                      <a:pt x="1794" y="66"/>
                    </a:lnTo>
                    <a:lnTo>
                      <a:pt x="1858" y="52"/>
                    </a:lnTo>
                    <a:lnTo>
                      <a:pt x="1922" y="40"/>
                    </a:lnTo>
                    <a:lnTo>
                      <a:pt x="1984" y="30"/>
                    </a:lnTo>
                    <a:lnTo>
                      <a:pt x="2050" y="20"/>
                    </a:lnTo>
                    <a:lnTo>
                      <a:pt x="2114" y="12"/>
                    </a:lnTo>
                    <a:lnTo>
                      <a:pt x="2180" y="8"/>
                    </a:lnTo>
                    <a:lnTo>
                      <a:pt x="2246" y="2"/>
                    </a:lnTo>
                    <a:lnTo>
                      <a:pt x="2312" y="0"/>
                    </a:lnTo>
                    <a:lnTo>
                      <a:pt x="2378" y="0"/>
                    </a:lnTo>
                    <a:lnTo>
                      <a:pt x="2378" y="0"/>
                    </a:lnTo>
                    <a:lnTo>
                      <a:pt x="2444" y="0"/>
                    </a:lnTo>
                    <a:lnTo>
                      <a:pt x="2510" y="2"/>
                    </a:lnTo>
                    <a:lnTo>
                      <a:pt x="2576" y="8"/>
                    </a:lnTo>
                    <a:lnTo>
                      <a:pt x="2642" y="12"/>
                    </a:lnTo>
                    <a:lnTo>
                      <a:pt x="2706" y="20"/>
                    </a:lnTo>
                    <a:lnTo>
                      <a:pt x="2772" y="30"/>
                    </a:lnTo>
                    <a:lnTo>
                      <a:pt x="2834" y="40"/>
                    </a:lnTo>
                    <a:lnTo>
                      <a:pt x="2898" y="52"/>
                    </a:lnTo>
                    <a:lnTo>
                      <a:pt x="2962" y="66"/>
                    </a:lnTo>
                    <a:lnTo>
                      <a:pt x="3024" y="80"/>
                    </a:lnTo>
                    <a:lnTo>
                      <a:pt x="3084" y="98"/>
                    </a:lnTo>
                    <a:lnTo>
                      <a:pt x="3146" y="116"/>
                    </a:lnTo>
                    <a:lnTo>
                      <a:pt x="3206" y="136"/>
                    </a:lnTo>
                    <a:lnTo>
                      <a:pt x="3266" y="156"/>
                    </a:lnTo>
                    <a:lnTo>
                      <a:pt x="3324" y="178"/>
                    </a:lnTo>
                    <a:lnTo>
                      <a:pt x="3382" y="202"/>
                    </a:lnTo>
                    <a:lnTo>
                      <a:pt x="3382" y="202"/>
                    </a:lnTo>
                    <a:lnTo>
                      <a:pt x="3440" y="228"/>
                    </a:lnTo>
                    <a:lnTo>
                      <a:pt x="3498" y="254"/>
                    </a:lnTo>
                    <a:lnTo>
                      <a:pt x="3554" y="282"/>
                    </a:lnTo>
                    <a:lnTo>
                      <a:pt x="3608" y="312"/>
                    </a:lnTo>
                    <a:lnTo>
                      <a:pt x="3664" y="342"/>
                    </a:lnTo>
                    <a:lnTo>
                      <a:pt x="3716" y="374"/>
                    </a:lnTo>
                    <a:lnTo>
                      <a:pt x="3770" y="406"/>
                    </a:lnTo>
                    <a:lnTo>
                      <a:pt x="3822" y="440"/>
                    </a:lnTo>
                    <a:lnTo>
                      <a:pt x="3872" y="476"/>
                    </a:lnTo>
                    <a:lnTo>
                      <a:pt x="3922" y="512"/>
                    </a:lnTo>
                    <a:lnTo>
                      <a:pt x="3972" y="550"/>
                    </a:lnTo>
                    <a:lnTo>
                      <a:pt x="4020" y="590"/>
                    </a:lnTo>
                    <a:lnTo>
                      <a:pt x="4068" y="630"/>
                    </a:lnTo>
                    <a:lnTo>
                      <a:pt x="4114" y="670"/>
                    </a:lnTo>
                    <a:lnTo>
                      <a:pt x="4160" y="712"/>
                    </a:lnTo>
                    <a:lnTo>
                      <a:pt x="4204" y="756"/>
                    </a:lnTo>
                    <a:lnTo>
                      <a:pt x="4204" y="756"/>
                    </a:lnTo>
                    <a:lnTo>
                      <a:pt x="4246" y="800"/>
                    </a:lnTo>
                    <a:lnTo>
                      <a:pt x="4288" y="846"/>
                    </a:lnTo>
                    <a:lnTo>
                      <a:pt x="4330" y="892"/>
                    </a:lnTo>
                    <a:lnTo>
                      <a:pt x="4370" y="940"/>
                    </a:lnTo>
                    <a:lnTo>
                      <a:pt x="4410" y="988"/>
                    </a:lnTo>
                    <a:lnTo>
                      <a:pt x="4446" y="1036"/>
                    </a:lnTo>
                    <a:lnTo>
                      <a:pt x="4484" y="1086"/>
                    </a:lnTo>
                    <a:lnTo>
                      <a:pt x="4518" y="1138"/>
                    </a:lnTo>
                    <a:lnTo>
                      <a:pt x="4552" y="1190"/>
                    </a:lnTo>
                    <a:lnTo>
                      <a:pt x="4586" y="1242"/>
                    </a:lnTo>
                    <a:lnTo>
                      <a:pt x="4618" y="1296"/>
                    </a:lnTo>
                    <a:lnTo>
                      <a:pt x="4648" y="1350"/>
                    </a:lnTo>
                    <a:lnTo>
                      <a:pt x="4678" y="1406"/>
                    </a:lnTo>
                    <a:lnTo>
                      <a:pt x="4706" y="1462"/>
                    </a:lnTo>
                    <a:lnTo>
                      <a:pt x="4732" y="1518"/>
                    </a:lnTo>
                    <a:lnTo>
                      <a:pt x="4756" y="1576"/>
                    </a:lnTo>
                    <a:lnTo>
                      <a:pt x="0" y="157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75000"/>
                    </a:srgbClr>
                  </a:gs>
                  <a:gs pos="100000">
                    <a:srgbClr val="FFFFFF">
                      <a:gamma/>
                      <a:tint val="0"/>
                      <a:invGamma/>
                      <a:alpha val="0"/>
                    </a:srgbClr>
                  </a:gs>
                </a:gsLst>
                <a:lin ang="540000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Oval 43"/>
              <p:cNvSpPr>
                <a:spLocks noChangeArrowheads="1"/>
              </p:cNvSpPr>
              <p:nvPr/>
            </p:nvSpPr>
            <p:spPr bwMode="auto">
              <a:xfrm>
                <a:off x="1771" y="1843"/>
                <a:ext cx="227" cy="204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67ABF5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0" name="Group 44"/>
          <p:cNvGrpSpPr>
            <a:grpSpLocks/>
          </p:cNvGrpSpPr>
          <p:nvPr/>
        </p:nvGrpSpPr>
        <p:grpSpPr bwMode="auto">
          <a:xfrm>
            <a:off x="10337347" y="4555975"/>
            <a:ext cx="344488" cy="393700"/>
            <a:chOff x="3061" y="-879"/>
            <a:chExt cx="614" cy="702"/>
          </a:xfrm>
        </p:grpSpPr>
        <p:sp>
          <p:nvSpPr>
            <p:cNvPr id="41" name="Oval 45"/>
            <p:cNvSpPr>
              <a:spLocks noChangeArrowheads="1"/>
            </p:cNvSpPr>
            <p:nvPr/>
          </p:nvSpPr>
          <p:spPr bwMode="auto">
            <a:xfrm>
              <a:off x="3061" y="-381"/>
              <a:ext cx="591" cy="204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gamma/>
                    <a:shade val="46275"/>
                    <a:invGamma/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31750" cap="rnd" algn="ctr">
              <a:noFill/>
              <a:prstDash val="sysDot"/>
              <a:round/>
              <a:headEnd/>
              <a:tailEnd/>
            </a:ln>
            <a:effec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42" name="Group 46"/>
            <p:cNvGrpSpPr>
              <a:grpSpLocks/>
            </p:cNvGrpSpPr>
            <p:nvPr/>
          </p:nvGrpSpPr>
          <p:grpSpPr bwMode="auto">
            <a:xfrm>
              <a:off x="3062" y="-879"/>
              <a:ext cx="613" cy="613"/>
              <a:chOff x="2335" y="1139"/>
              <a:chExt cx="1089" cy="1089"/>
            </a:xfrm>
          </p:grpSpPr>
          <p:sp>
            <p:nvSpPr>
              <p:cNvPr id="43" name="Oval 47"/>
              <p:cNvSpPr>
                <a:spLocks noChangeArrowheads="1"/>
              </p:cNvSpPr>
              <p:nvPr/>
            </p:nvSpPr>
            <p:spPr bwMode="auto">
              <a:xfrm>
                <a:off x="2335" y="1139"/>
                <a:ext cx="1089" cy="1089"/>
              </a:xfrm>
              <a:prstGeom prst="ellipse">
                <a:avLst/>
              </a:prstGeom>
              <a:gradFill rotWithShape="1">
                <a:gsLst>
                  <a:gs pos="0">
                    <a:srgbClr val="E4E4E4"/>
                  </a:gs>
                  <a:gs pos="100000">
                    <a:srgbClr val="838383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44" name="Group 48"/>
              <p:cNvGrpSpPr>
                <a:grpSpLocks/>
              </p:cNvGrpSpPr>
              <p:nvPr/>
            </p:nvGrpSpPr>
            <p:grpSpPr bwMode="auto">
              <a:xfrm>
                <a:off x="2426" y="1169"/>
                <a:ext cx="908" cy="296"/>
                <a:chOff x="1431" y="1843"/>
                <a:chExt cx="907" cy="295"/>
              </a:xfrm>
            </p:grpSpPr>
            <p:sp>
              <p:nvSpPr>
                <p:cNvPr id="45" name="Freeform 49"/>
                <p:cNvSpPr>
                  <a:spLocks/>
                </p:cNvSpPr>
                <p:nvPr/>
              </p:nvSpPr>
              <p:spPr bwMode="auto">
                <a:xfrm>
                  <a:off x="1429" y="1843"/>
                  <a:ext cx="909" cy="296"/>
                </a:xfrm>
                <a:custGeom>
                  <a:avLst/>
                  <a:gdLst/>
                  <a:ahLst/>
                  <a:cxnLst>
                    <a:cxn ang="0">
                      <a:pos x="0" y="1576"/>
                    </a:cxn>
                    <a:cxn ang="0">
                      <a:pos x="50" y="1462"/>
                    </a:cxn>
                    <a:cxn ang="0">
                      <a:pos x="108" y="1350"/>
                    </a:cxn>
                    <a:cxn ang="0">
                      <a:pos x="170" y="1242"/>
                    </a:cxn>
                    <a:cxn ang="0">
                      <a:pos x="238" y="1138"/>
                    </a:cxn>
                    <a:cxn ang="0">
                      <a:pos x="310" y="1036"/>
                    </a:cxn>
                    <a:cxn ang="0">
                      <a:pos x="386" y="940"/>
                    </a:cxn>
                    <a:cxn ang="0">
                      <a:pos x="468" y="846"/>
                    </a:cxn>
                    <a:cxn ang="0">
                      <a:pos x="552" y="756"/>
                    </a:cxn>
                    <a:cxn ang="0">
                      <a:pos x="596" y="712"/>
                    </a:cxn>
                    <a:cxn ang="0">
                      <a:pos x="688" y="630"/>
                    </a:cxn>
                    <a:cxn ang="0">
                      <a:pos x="784" y="550"/>
                    </a:cxn>
                    <a:cxn ang="0">
                      <a:pos x="884" y="476"/>
                    </a:cxn>
                    <a:cxn ang="0">
                      <a:pos x="986" y="406"/>
                    </a:cxn>
                    <a:cxn ang="0">
                      <a:pos x="1092" y="342"/>
                    </a:cxn>
                    <a:cxn ang="0">
                      <a:pos x="1202" y="282"/>
                    </a:cxn>
                    <a:cxn ang="0">
                      <a:pos x="1316" y="228"/>
                    </a:cxn>
                    <a:cxn ang="0">
                      <a:pos x="1374" y="202"/>
                    </a:cxn>
                    <a:cxn ang="0">
                      <a:pos x="1490" y="156"/>
                    </a:cxn>
                    <a:cxn ang="0">
                      <a:pos x="1610" y="116"/>
                    </a:cxn>
                    <a:cxn ang="0">
                      <a:pos x="1732" y="80"/>
                    </a:cxn>
                    <a:cxn ang="0">
                      <a:pos x="1858" y="52"/>
                    </a:cxn>
                    <a:cxn ang="0">
                      <a:pos x="1984" y="30"/>
                    </a:cxn>
                    <a:cxn ang="0">
                      <a:pos x="2114" y="12"/>
                    </a:cxn>
                    <a:cxn ang="0">
                      <a:pos x="2246" y="2"/>
                    </a:cxn>
                    <a:cxn ang="0">
                      <a:pos x="2378" y="0"/>
                    </a:cxn>
                    <a:cxn ang="0">
                      <a:pos x="2444" y="0"/>
                    </a:cxn>
                    <a:cxn ang="0">
                      <a:pos x="2576" y="8"/>
                    </a:cxn>
                    <a:cxn ang="0">
                      <a:pos x="2706" y="20"/>
                    </a:cxn>
                    <a:cxn ang="0">
                      <a:pos x="2834" y="40"/>
                    </a:cxn>
                    <a:cxn ang="0">
                      <a:pos x="2962" y="66"/>
                    </a:cxn>
                    <a:cxn ang="0">
                      <a:pos x="3084" y="98"/>
                    </a:cxn>
                    <a:cxn ang="0">
                      <a:pos x="3206" y="136"/>
                    </a:cxn>
                    <a:cxn ang="0">
                      <a:pos x="3324" y="178"/>
                    </a:cxn>
                    <a:cxn ang="0">
                      <a:pos x="3382" y="202"/>
                    </a:cxn>
                    <a:cxn ang="0">
                      <a:pos x="3498" y="254"/>
                    </a:cxn>
                    <a:cxn ang="0">
                      <a:pos x="3608" y="312"/>
                    </a:cxn>
                    <a:cxn ang="0">
                      <a:pos x="3716" y="374"/>
                    </a:cxn>
                    <a:cxn ang="0">
                      <a:pos x="3822" y="440"/>
                    </a:cxn>
                    <a:cxn ang="0">
                      <a:pos x="3922" y="512"/>
                    </a:cxn>
                    <a:cxn ang="0">
                      <a:pos x="4020" y="590"/>
                    </a:cxn>
                    <a:cxn ang="0">
                      <a:pos x="4114" y="670"/>
                    </a:cxn>
                    <a:cxn ang="0">
                      <a:pos x="4204" y="756"/>
                    </a:cxn>
                    <a:cxn ang="0">
                      <a:pos x="4246" y="800"/>
                    </a:cxn>
                    <a:cxn ang="0">
                      <a:pos x="4330" y="892"/>
                    </a:cxn>
                    <a:cxn ang="0">
                      <a:pos x="4410" y="988"/>
                    </a:cxn>
                    <a:cxn ang="0">
                      <a:pos x="4484" y="1086"/>
                    </a:cxn>
                    <a:cxn ang="0">
                      <a:pos x="4552" y="1190"/>
                    </a:cxn>
                    <a:cxn ang="0">
                      <a:pos x="4618" y="1296"/>
                    </a:cxn>
                    <a:cxn ang="0">
                      <a:pos x="4678" y="1406"/>
                    </a:cxn>
                    <a:cxn ang="0">
                      <a:pos x="4732" y="1518"/>
                    </a:cxn>
                    <a:cxn ang="0">
                      <a:pos x="0" y="1576"/>
                    </a:cxn>
                  </a:cxnLst>
                  <a:rect l="0" t="0" r="r" b="b"/>
                  <a:pathLst>
                    <a:path w="4756" h="1576">
                      <a:moveTo>
                        <a:pt x="0" y="1576"/>
                      </a:moveTo>
                      <a:lnTo>
                        <a:pt x="0" y="1576"/>
                      </a:lnTo>
                      <a:lnTo>
                        <a:pt x="24" y="1518"/>
                      </a:lnTo>
                      <a:lnTo>
                        <a:pt x="50" y="1462"/>
                      </a:lnTo>
                      <a:lnTo>
                        <a:pt x="78" y="1406"/>
                      </a:lnTo>
                      <a:lnTo>
                        <a:pt x="108" y="1350"/>
                      </a:lnTo>
                      <a:lnTo>
                        <a:pt x="138" y="1296"/>
                      </a:lnTo>
                      <a:lnTo>
                        <a:pt x="170" y="1242"/>
                      </a:lnTo>
                      <a:lnTo>
                        <a:pt x="204" y="1190"/>
                      </a:lnTo>
                      <a:lnTo>
                        <a:pt x="238" y="1138"/>
                      </a:lnTo>
                      <a:lnTo>
                        <a:pt x="272" y="1086"/>
                      </a:lnTo>
                      <a:lnTo>
                        <a:pt x="310" y="1036"/>
                      </a:lnTo>
                      <a:lnTo>
                        <a:pt x="348" y="988"/>
                      </a:lnTo>
                      <a:lnTo>
                        <a:pt x="386" y="940"/>
                      </a:lnTo>
                      <a:lnTo>
                        <a:pt x="426" y="892"/>
                      </a:lnTo>
                      <a:lnTo>
                        <a:pt x="468" y="846"/>
                      </a:lnTo>
                      <a:lnTo>
                        <a:pt x="510" y="800"/>
                      </a:lnTo>
                      <a:lnTo>
                        <a:pt x="552" y="756"/>
                      </a:lnTo>
                      <a:lnTo>
                        <a:pt x="552" y="756"/>
                      </a:lnTo>
                      <a:lnTo>
                        <a:pt x="596" y="712"/>
                      </a:lnTo>
                      <a:lnTo>
                        <a:pt x="642" y="670"/>
                      </a:lnTo>
                      <a:lnTo>
                        <a:pt x="688" y="630"/>
                      </a:lnTo>
                      <a:lnTo>
                        <a:pt x="736" y="590"/>
                      </a:lnTo>
                      <a:lnTo>
                        <a:pt x="784" y="550"/>
                      </a:lnTo>
                      <a:lnTo>
                        <a:pt x="834" y="512"/>
                      </a:lnTo>
                      <a:lnTo>
                        <a:pt x="884" y="476"/>
                      </a:lnTo>
                      <a:lnTo>
                        <a:pt x="934" y="440"/>
                      </a:lnTo>
                      <a:lnTo>
                        <a:pt x="986" y="406"/>
                      </a:lnTo>
                      <a:lnTo>
                        <a:pt x="1040" y="374"/>
                      </a:lnTo>
                      <a:lnTo>
                        <a:pt x="1092" y="342"/>
                      </a:lnTo>
                      <a:lnTo>
                        <a:pt x="1148" y="312"/>
                      </a:lnTo>
                      <a:lnTo>
                        <a:pt x="1202" y="282"/>
                      </a:lnTo>
                      <a:lnTo>
                        <a:pt x="1258" y="254"/>
                      </a:lnTo>
                      <a:lnTo>
                        <a:pt x="1316" y="228"/>
                      </a:lnTo>
                      <a:lnTo>
                        <a:pt x="1374" y="202"/>
                      </a:lnTo>
                      <a:lnTo>
                        <a:pt x="1374" y="202"/>
                      </a:lnTo>
                      <a:lnTo>
                        <a:pt x="1432" y="178"/>
                      </a:lnTo>
                      <a:lnTo>
                        <a:pt x="1490" y="156"/>
                      </a:lnTo>
                      <a:lnTo>
                        <a:pt x="1550" y="136"/>
                      </a:lnTo>
                      <a:lnTo>
                        <a:pt x="1610" y="116"/>
                      </a:lnTo>
                      <a:lnTo>
                        <a:pt x="1672" y="98"/>
                      </a:lnTo>
                      <a:lnTo>
                        <a:pt x="1732" y="80"/>
                      </a:lnTo>
                      <a:lnTo>
                        <a:pt x="1794" y="66"/>
                      </a:lnTo>
                      <a:lnTo>
                        <a:pt x="1858" y="52"/>
                      </a:lnTo>
                      <a:lnTo>
                        <a:pt x="1922" y="40"/>
                      </a:lnTo>
                      <a:lnTo>
                        <a:pt x="1984" y="30"/>
                      </a:lnTo>
                      <a:lnTo>
                        <a:pt x="2050" y="20"/>
                      </a:lnTo>
                      <a:lnTo>
                        <a:pt x="2114" y="12"/>
                      </a:lnTo>
                      <a:lnTo>
                        <a:pt x="2180" y="8"/>
                      </a:lnTo>
                      <a:lnTo>
                        <a:pt x="2246" y="2"/>
                      </a:lnTo>
                      <a:lnTo>
                        <a:pt x="2312" y="0"/>
                      </a:lnTo>
                      <a:lnTo>
                        <a:pt x="2378" y="0"/>
                      </a:lnTo>
                      <a:lnTo>
                        <a:pt x="2378" y="0"/>
                      </a:lnTo>
                      <a:lnTo>
                        <a:pt x="2444" y="0"/>
                      </a:lnTo>
                      <a:lnTo>
                        <a:pt x="2510" y="2"/>
                      </a:lnTo>
                      <a:lnTo>
                        <a:pt x="2576" y="8"/>
                      </a:lnTo>
                      <a:lnTo>
                        <a:pt x="2642" y="12"/>
                      </a:lnTo>
                      <a:lnTo>
                        <a:pt x="2706" y="20"/>
                      </a:lnTo>
                      <a:lnTo>
                        <a:pt x="2772" y="30"/>
                      </a:lnTo>
                      <a:lnTo>
                        <a:pt x="2834" y="40"/>
                      </a:lnTo>
                      <a:lnTo>
                        <a:pt x="2898" y="52"/>
                      </a:lnTo>
                      <a:lnTo>
                        <a:pt x="2962" y="66"/>
                      </a:lnTo>
                      <a:lnTo>
                        <a:pt x="3024" y="80"/>
                      </a:lnTo>
                      <a:lnTo>
                        <a:pt x="3084" y="98"/>
                      </a:lnTo>
                      <a:lnTo>
                        <a:pt x="3146" y="116"/>
                      </a:lnTo>
                      <a:lnTo>
                        <a:pt x="3206" y="136"/>
                      </a:lnTo>
                      <a:lnTo>
                        <a:pt x="3266" y="156"/>
                      </a:lnTo>
                      <a:lnTo>
                        <a:pt x="3324" y="178"/>
                      </a:lnTo>
                      <a:lnTo>
                        <a:pt x="3382" y="202"/>
                      </a:lnTo>
                      <a:lnTo>
                        <a:pt x="3382" y="202"/>
                      </a:lnTo>
                      <a:lnTo>
                        <a:pt x="3440" y="228"/>
                      </a:lnTo>
                      <a:lnTo>
                        <a:pt x="3498" y="254"/>
                      </a:lnTo>
                      <a:lnTo>
                        <a:pt x="3554" y="282"/>
                      </a:lnTo>
                      <a:lnTo>
                        <a:pt x="3608" y="312"/>
                      </a:lnTo>
                      <a:lnTo>
                        <a:pt x="3664" y="342"/>
                      </a:lnTo>
                      <a:lnTo>
                        <a:pt x="3716" y="374"/>
                      </a:lnTo>
                      <a:lnTo>
                        <a:pt x="3770" y="406"/>
                      </a:lnTo>
                      <a:lnTo>
                        <a:pt x="3822" y="440"/>
                      </a:lnTo>
                      <a:lnTo>
                        <a:pt x="3872" y="476"/>
                      </a:lnTo>
                      <a:lnTo>
                        <a:pt x="3922" y="512"/>
                      </a:lnTo>
                      <a:lnTo>
                        <a:pt x="3972" y="550"/>
                      </a:lnTo>
                      <a:lnTo>
                        <a:pt x="4020" y="590"/>
                      </a:lnTo>
                      <a:lnTo>
                        <a:pt x="4068" y="630"/>
                      </a:lnTo>
                      <a:lnTo>
                        <a:pt x="4114" y="670"/>
                      </a:lnTo>
                      <a:lnTo>
                        <a:pt x="4160" y="712"/>
                      </a:lnTo>
                      <a:lnTo>
                        <a:pt x="4204" y="756"/>
                      </a:lnTo>
                      <a:lnTo>
                        <a:pt x="4204" y="756"/>
                      </a:lnTo>
                      <a:lnTo>
                        <a:pt x="4246" y="800"/>
                      </a:lnTo>
                      <a:lnTo>
                        <a:pt x="4288" y="846"/>
                      </a:lnTo>
                      <a:lnTo>
                        <a:pt x="4330" y="892"/>
                      </a:lnTo>
                      <a:lnTo>
                        <a:pt x="4370" y="940"/>
                      </a:lnTo>
                      <a:lnTo>
                        <a:pt x="4410" y="988"/>
                      </a:lnTo>
                      <a:lnTo>
                        <a:pt x="4446" y="1036"/>
                      </a:lnTo>
                      <a:lnTo>
                        <a:pt x="4484" y="1086"/>
                      </a:lnTo>
                      <a:lnTo>
                        <a:pt x="4518" y="1138"/>
                      </a:lnTo>
                      <a:lnTo>
                        <a:pt x="4552" y="1190"/>
                      </a:lnTo>
                      <a:lnTo>
                        <a:pt x="4586" y="1242"/>
                      </a:lnTo>
                      <a:lnTo>
                        <a:pt x="4618" y="1296"/>
                      </a:lnTo>
                      <a:lnTo>
                        <a:pt x="4648" y="1350"/>
                      </a:lnTo>
                      <a:lnTo>
                        <a:pt x="4678" y="1406"/>
                      </a:lnTo>
                      <a:lnTo>
                        <a:pt x="4706" y="1462"/>
                      </a:lnTo>
                      <a:lnTo>
                        <a:pt x="4732" y="1518"/>
                      </a:lnTo>
                      <a:lnTo>
                        <a:pt x="4756" y="1576"/>
                      </a:lnTo>
                      <a:lnTo>
                        <a:pt x="0" y="1576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FFFFFF">
                        <a:alpha val="75000"/>
                      </a:srgbClr>
                    </a:gs>
                    <a:gs pos="100000">
                      <a:srgbClr val="FFFFFF">
                        <a:gamma/>
                        <a:tint val="0"/>
                        <a:invGamma/>
                        <a:alpha val="0"/>
                      </a:srgbClr>
                    </a:gs>
                  </a:gsLst>
                  <a:lin ang="540000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Oval 50"/>
                <p:cNvSpPr>
                  <a:spLocks noChangeArrowheads="1"/>
                </p:cNvSpPr>
                <p:nvPr/>
              </p:nvSpPr>
              <p:spPr bwMode="auto">
                <a:xfrm>
                  <a:off x="1771" y="1843"/>
                  <a:ext cx="227" cy="204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/>
                    </a:gs>
                    <a:gs pos="100000">
                      <a:srgbClr val="67ABF5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47" name="Text Box 51"/>
          <p:cNvSpPr txBox="1">
            <a:spLocks noChangeArrowheads="1"/>
          </p:cNvSpPr>
          <p:nvPr/>
        </p:nvSpPr>
        <p:spPr bwMode="auto">
          <a:xfrm>
            <a:off x="9184822" y="2404682"/>
            <a:ext cx="9715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rnd" algn="ctr">
                <a:solidFill>
                  <a:srgbClr val="000000"/>
                </a:solidFill>
                <a:prstDash val="sysDot"/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ctr" eaLnBrk="1" fontAlgn="base" latinLnBrk="1" hangingPunct="1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SNS</a:t>
            </a:r>
            <a:endParaRPr kumimoji="1" lang="zh-CN" altLang="en-US" sz="1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1" name="组合 90"/>
          <p:cNvGrpSpPr/>
          <p:nvPr/>
        </p:nvGrpSpPr>
        <p:grpSpPr>
          <a:xfrm>
            <a:off x="2973609" y="4877589"/>
            <a:ext cx="407988" cy="536575"/>
            <a:chOff x="2191123" y="2233420"/>
            <a:chExt cx="407988" cy="536575"/>
          </a:xfrm>
        </p:grpSpPr>
        <p:sp>
          <p:nvSpPr>
            <p:cNvPr id="48" name="Oval 53"/>
            <p:cNvSpPr>
              <a:spLocks noChangeArrowheads="1"/>
            </p:cNvSpPr>
            <p:nvPr/>
          </p:nvSpPr>
          <p:spPr bwMode="auto">
            <a:xfrm>
              <a:off x="2191123" y="2635057"/>
              <a:ext cx="392113" cy="134938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gamma/>
                    <a:shade val="46275"/>
                    <a:invGamma/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31750" cap="rnd" algn="ctr">
              <a:noFill/>
              <a:prstDash val="sysDot"/>
              <a:round/>
              <a:headEnd/>
              <a:tailEnd/>
            </a:ln>
            <a:effec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49" name="Group 54"/>
            <p:cNvGrpSpPr>
              <a:grpSpLocks/>
            </p:cNvGrpSpPr>
            <p:nvPr/>
          </p:nvGrpSpPr>
          <p:grpSpPr bwMode="auto">
            <a:xfrm>
              <a:off x="2191123" y="2233420"/>
              <a:ext cx="407988" cy="407987"/>
              <a:chOff x="2335" y="1139"/>
              <a:chExt cx="1089" cy="1089"/>
            </a:xfrm>
          </p:grpSpPr>
          <p:sp>
            <p:nvSpPr>
              <p:cNvPr id="50" name="Oval 55"/>
              <p:cNvSpPr>
                <a:spLocks noChangeArrowheads="1"/>
              </p:cNvSpPr>
              <p:nvPr/>
            </p:nvSpPr>
            <p:spPr bwMode="auto">
              <a:xfrm>
                <a:off x="2335" y="1139"/>
                <a:ext cx="1089" cy="1089"/>
              </a:xfrm>
              <a:prstGeom prst="ellipse">
                <a:avLst/>
              </a:prstGeom>
              <a:gradFill rotWithShape="1">
                <a:gsLst>
                  <a:gs pos="0">
                    <a:srgbClr val="3399FF"/>
                  </a:gs>
                  <a:gs pos="100000">
                    <a:srgbClr val="0E58C4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51" name="Group 56"/>
              <p:cNvGrpSpPr>
                <a:grpSpLocks/>
              </p:cNvGrpSpPr>
              <p:nvPr/>
            </p:nvGrpSpPr>
            <p:grpSpPr bwMode="auto">
              <a:xfrm>
                <a:off x="2426" y="1169"/>
                <a:ext cx="908" cy="296"/>
                <a:chOff x="1431" y="1843"/>
                <a:chExt cx="907" cy="295"/>
              </a:xfrm>
            </p:grpSpPr>
            <p:sp>
              <p:nvSpPr>
                <p:cNvPr id="52" name="Freeform 57"/>
                <p:cNvSpPr>
                  <a:spLocks/>
                </p:cNvSpPr>
                <p:nvPr/>
              </p:nvSpPr>
              <p:spPr bwMode="auto">
                <a:xfrm>
                  <a:off x="1429" y="1843"/>
                  <a:ext cx="910" cy="296"/>
                </a:xfrm>
                <a:custGeom>
                  <a:avLst/>
                  <a:gdLst/>
                  <a:ahLst/>
                  <a:cxnLst>
                    <a:cxn ang="0">
                      <a:pos x="0" y="1576"/>
                    </a:cxn>
                    <a:cxn ang="0">
                      <a:pos x="50" y="1462"/>
                    </a:cxn>
                    <a:cxn ang="0">
                      <a:pos x="108" y="1350"/>
                    </a:cxn>
                    <a:cxn ang="0">
                      <a:pos x="170" y="1242"/>
                    </a:cxn>
                    <a:cxn ang="0">
                      <a:pos x="238" y="1138"/>
                    </a:cxn>
                    <a:cxn ang="0">
                      <a:pos x="310" y="1036"/>
                    </a:cxn>
                    <a:cxn ang="0">
                      <a:pos x="386" y="940"/>
                    </a:cxn>
                    <a:cxn ang="0">
                      <a:pos x="468" y="846"/>
                    </a:cxn>
                    <a:cxn ang="0">
                      <a:pos x="552" y="756"/>
                    </a:cxn>
                    <a:cxn ang="0">
                      <a:pos x="596" y="712"/>
                    </a:cxn>
                    <a:cxn ang="0">
                      <a:pos x="688" y="630"/>
                    </a:cxn>
                    <a:cxn ang="0">
                      <a:pos x="784" y="550"/>
                    </a:cxn>
                    <a:cxn ang="0">
                      <a:pos x="884" y="476"/>
                    </a:cxn>
                    <a:cxn ang="0">
                      <a:pos x="986" y="406"/>
                    </a:cxn>
                    <a:cxn ang="0">
                      <a:pos x="1092" y="342"/>
                    </a:cxn>
                    <a:cxn ang="0">
                      <a:pos x="1202" y="282"/>
                    </a:cxn>
                    <a:cxn ang="0">
                      <a:pos x="1316" y="228"/>
                    </a:cxn>
                    <a:cxn ang="0">
                      <a:pos x="1374" y="202"/>
                    </a:cxn>
                    <a:cxn ang="0">
                      <a:pos x="1490" y="156"/>
                    </a:cxn>
                    <a:cxn ang="0">
                      <a:pos x="1610" y="116"/>
                    </a:cxn>
                    <a:cxn ang="0">
                      <a:pos x="1732" y="80"/>
                    </a:cxn>
                    <a:cxn ang="0">
                      <a:pos x="1858" y="52"/>
                    </a:cxn>
                    <a:cxn ang="0">
                      <a:pos x="1984" y="30"/>
                    </a:cxn>
                    <a:cxn ang="0">
                      <a:pos x="2114" y="12"/>
                    </a:cxn>
                    <a:cxn ang="0">
                      <a:pos x="2246" y="2"/>
                    </a:cxn>
                    <a:cxn ang="0">
                      <a:pos x="2378" y="0"/>
                    </a:cxn>
                    <a:cxn ang="0">
                      <a:pos x="2444" y="0"/>
                    </a:cxn>
                    <a:cxn ang="0">
                      <a:pos x="2576" y="8"/>
                    </a:cxn>
                    <a:cxn ang="0">
                      <a:pos x="2706" y="20"/>
                    </a:cxn>
                    <a:cxn ang="0">
                      <a:pos x="2834" y="40"/>
                    </a:cxn>
                    <a:cxn ang="0">
                      <a:pos x="2962" y="66"/>
                    </a:cxn>
                    <a:cxn ang="0">
                      <a:pos x="3084" y="98"/>
                    </a:cxn>
                    <a:cxn ang="0">
                      <a:pos x="3206" y="136"/>
                    </a:cxn>
                    <a:cxn ang="0">
                      <a:pos x="3324" y="178"/>
                    </a:cxn>
                    <a:cxn ang="0">
                      <a:pos x="3382" y="202"/>
                    </a:cxn>
                    <a:cxn ang="0">
                      <a:pos x="3498" y="254"/>
                    </a:cxn>
                    <a:cxn ang="0">
                      <a:pos x="3608" y="312"/>
                    </a:cxn>
                    <a:cxn ang="0">
                      <a:pos x="3716" y="374"/>
                    </a:cxn>
                    <a:cxn ang="0">
                      <a:pos x="3822" y="440"/>
                    </a:cxn>
                    <a:cxn ang="0">
                      <a:pos x="3922" y="512"/>
                    </a:cxn>
                    <a:cxn ang="0">
                      <a:pos x="4020" y="590"/>
                    </a:cxn>
                    <a:cxn ang="0">
                      <a:pos x="4114" y="670"/>
                    </a:cxn>
                    <a:cxn ang="0">
                      <a:pos x="4204" y="756"/>
                    </a:cxn>
                    <a:cxn ang="0">
                      <a:pos x="4246" y="800"/>
                    </a:cxn>
                    <a:cxn ang="0">
                      <a:pos x="4330" y="892"/>
                    </a:cxn>
                    <a:cxn ang="0">
                      <a:pos x="4410" y="988"/>
                    </a:cxn>
                    <a:cxn ang="0">
                      <a:pos x="4484" y="1086"/>
                    </a:cxn>
                    <a:cxn ang="0">
                      <a:pos x="4552" y="1190"/>
                    </a:cxn>
                    <a:cxn ang="0">
                      <a:pos x="4618" y="1296"/>
                    </a:cxn>
                    <a:cxn ang="0">
                      <a:pos x="4678" y="1406"/>
                    </a:cxn>
                    <a:cxn ang="0">
                      <a:pos x="4732" y="1518"/>
                    </a:cxn>
                    <a:cxn ang="0">
                      <a:pos x="0" y="1576"/>
                    </a:cxn>
                  </a:cxnLst>
                  <a:rect l="0" t="0" r="r" b="b"/>
                  <a:pathLst>
                    <a:path w="4756" h="1576">
                      <a:moveTo>
                        <a:pt x="0" y="1576"/>
                      </a:moveTo>
                      <a:lnTo>
                        <a:pt x="0" y="1576"/>
                      </a:lnTo>
                      <a:lnTo>
                        <a:pt x="24" y="1518"/>
                      </a:lnTo>
                      <a:lnTo>
                        <a:pt x="50" y="1462"/>
                      </a:lnTo>
                      <a:lnTo>
                        <a:pt x="78" y="1406"/>
                      </a:lnTo>
                      <a:lnTo>
                        <a:pt x="108" y="1350"/>
                      </a:lnTo>
                      <a:lnTo>
                        <a:pt x="138" y="1296"/>
                      </a:lnTo>
                      <a:lnTo>
                        <a:pt x="170" y="1242"/>
                      </a:lnTo>
                      <a:lnTo>
                        <a:pt x="204" y="1190"/>
                      </a:lnTo>
                      <a:lnTo>
                        <a:pt x="238" y="1138"/>
                      </a:lnTo>
                      <a:lnTo>
                        <a:pt x="272" y="1086"/>
                      </a:lnTo>
                      <a:lnTo>
                        <a:pt x="310" y="1036"/>
                      </a:lnTo>
                      <a:lnTo>
                        <a:pt x="348" y="988"/>
                      </a:lnTo>
                      <a:lnTo>
                        <a:pt x="386" y="940"/>
                      </a:lnTo>
                      <a:lnTo>
                        <a:pt x="426" y="892"/>
                      </a:lnTo>
                      <a:lnTo>
                        <a:pt x="468" y="846"/>
                      </a:lnTo>
                      <a:lnTo>
                        <a:pt x="510" y="800"/>
                      </a:lnTo>
                      <a:lnTo>
                        <a:pt x="552" y="756"/>
                      </a:lnTo>
                      <a:lnTo>
                        <a:pt x="552" y="756"/>
                      </a:lnTo>
                      <a:lnTo>
                        <a:pt x="596" y="712"/>
                      </a:lnTo>
                      <a:lnTo>
                        <a:pt x="642" y="670"/>
                      </a:lnTo>
                      <a:lnTo>
                        <a:pt x="688" y="630"/>
                      </a:lnTo>
                      <a:lnTo>
                        <a:pt x="736" y="590"/>
                      </a:lnTo>
                      <a:lnTo>
                        <a:pt x="784" y="550"/>
                      </a:lnTo>
                      <a:lnTo>
                        <a:pt x="834" y="512"/>
                      </a:lnTo>
                      <a:lnTo>
                        <a:pt x="884" y="476"/>
                      </a:lnTo>
                      <a:lnTo>
                        <a:pt x="934" y="440"/>
                      </a:lnTo>
                      <a:lnTo>
                        <a:pt x="986" y="406"/>
                      </a:lnTo>
                      <a:lnTo>
                        <a:pt x="1040" y="374"/>
                      </a:lnTo>
                      <a:lnTo>
                        <a:pt x="1092" y="342"/>
                      </a:lnTo>
                      <a:lnTo>
                        <a:pt x="1148" y="312"/>
                      </a:lnTo>
                      <a:lnTo>
                        <a:pt x="1202" y="282"/>
                      </a:lnTo>
                      <a:lnTo>
                        <a:pt x="1258" y="254"/>
                      </a:lnTo>
                      <a:lnTo>
                        <a:pt x="1316" y="228"/>
                      </a:lnTo>
                      <a:lnTo>
                        <a:pt x="1374" y="202"/>
                      </a:lnTo>
                      <a:lnTo>
                        <a:pt x="1374" y="202"/>
                      </a:lnTo>
                      <a:lnTo>
                        <a:pt x="1432" y="178"/>
                      </a:lnTo>
                      <a:lnTo>
                        <a:pt x="1490" y="156"/>
                      </a:lnTo>
                      <a:lnTo>
                        <a:pt x="1550" y="136"/>
                      </a:lnTo>
                      <a:lnTo>
                        <a:pt x="1610" y="116"/>
                      </a:lnTo>
                      <a:lnTo>
                        <a:pt x="1672" y="98"/>
                      </a:lnTo>
                      <a:lnTo>
                        <a:pt x="1732" y="80"/>
                      </a:lnTo>
                      <a:lnTo>
                        <a:pt x="1794" y="66"/>
                      </a:lnTo>
                      <a:lnTo>
                        <a:pt x="1858" y="52"/>
                      </a:lnTo>
                      <a:lnTo>
                        <a:pt x="1922" y="40"/>
                      </a:lnTo>
                      <a:lnTo>
                        <a:pt x="1984" y="30"/>
                      </a:lnTo>
                      <a:lnTo>
                        <a:pt x="2050" y="20"/>
                      </a:lnTo>
                      <a:lnTo>
                        <a:pt x="2114" y="12"/>
                      </a:lnTo>
                      <a:lnTo>
                        <a:pt x="2180" y="8"/>
                      </a:lnTo>
                      <a:lnTo>
                        <a:pt x="2246" y="2"/>
                      </a:lnTo>
                      <a:lnTo>
                        <a:pt x="2312" y="0"/>
                      </a:lnTo>
                      <a:lnTo>
                        <a:pt x="2378" y="0"/>
                      </a:lnTo>
                      <a:lnTo>
                        <a:pt x="2378" y="0"/>
                      </a:lnTo>
                      <a:lnTo>
                        <a:pt x="2444" y="0"/>
                      </a:lnTo>
                      <a:lnTo>
                        <a:pt x="2510" y="2"/>
                      </a:lnTo>
                      <a:lnTo>
                        <a:pt x="2576" y="8"/>
                      </a:lnTo>
                      <a:lnTo>
                        <a:pt x="2642" y="12"/>
                      </a:lnTo>
                      <a:lnTo>
                        <a:pt x="2706" y="20"/>
                      </a:lnTo>
                      <a:lnTo>
                        <a:pt x="2772" y="30"/>
                      </a:lnTo>
                      <a:lnTo>
                        <a:pt x="2834" y="40"/>
                      </a:lnTo>
                      <a:lnTo>
                        <a:pt x="2898" y="52"/>
                      </a:lnTo>
                      <a:lnTo>
                        <a:pt x="2962" y="66"/>
                      </a:lnTo>
                      <a:lnTo>
                        <a:pt x="3024" y="80"/>
                      </a:lnTo>
                      <a:lnTo>
                        <a:pt x="3084" y="98"/>
                      </a:lnTo>
                      <a:lnTo>
                        <a:pt x="3146" y="116"/>
                      </a:lnTo>
                      <a:lnTo>
                        <a:pt x="3206" y="136"/>
                      </a:lnTo>
                      <a:lnTo>
                        <a:pt x="3266" y="156"/>
                      </a:lnTo>
                      <a:lnTo>
                        <a:pt x="3324" y="178"/>
                      </a:lnTo>
                      <a:lnTo>
                        <a:pt x="3382" y="202"/>
                      </a:lnTo>
                      <a:lnTo>
                        <a:pt x="3382" y="202"/>
                      </a:lnTo>
                      <a:lnTo>
                        <a:pt x="3440" y="228"/>
                      </a:lnTo>
                      <a:lnTo>
                        <a:pt x="3498" y="254"/>
                      </a:lnTo>
                      <a:lnTo>
                        <a:pt x="3554" y="282"/>
                      </a:lnTo>
                      <a:lnTo>
                        <a:pt x="3608" y="312"/>
                      </a:lnTo>
                      <a:lnTo>
                        <a:pt x="3664" y="342"/>
                      </a:lnTo>
                      <a:lnTo>
                        <a:pt x="3716" y="374"/>
                      </a:lnTo>
                      <a:lnTo>
                        <a:pt x="3770" y="406"/>
                      </a:lnTo>
                      <a:lnTo>
                        <a:pt x="3822" y="440"/>
                      </a:lnTo>
                      <a:lnTo>
                        <a:pt x="3872" y="476"/>
                      </a:lnTo>
                      <a:lnTo>
                        <a:pt x="3922" y="512"/>
                      </a:lnTo>
                      <a:lnTo>
                        <a:pt x="3972" y="550"/>
                      </a:lnTo>
                      <a:lnTo>
                        <a:pt x="4020" y="590"/>
                      </a:lnTo>
                      <a:lnTo>
                        <a:pt x="4068" y="630"/>
                      </a:lnTo>
                      <a:lnTo>
                        <a:pt x="4114" y="670"/>
                      </a:lnTo>
                      <a:lnTo>
                        <a:pt x="4160" y="712"/>
                      </a:lnTo>
                      <a:lnTo>
                        <a:pt x="4204" y="756"/>
                      </a:lnTo>
                      <a:lnTo>
                        <a:pt x="4204" y="756"/>
                      </a:lnTo>
                      <a:lnTo>
                        <a:pt x="4246" y="800"/>
                      </a:lnTo>
                      <a:lnTo>
                        <a:pt x="4288" y="846"/>
                      </a:lnTo>
                      <a:lnTo>
                        <a:pt x="4330" y="892"/>
                      </a:lnTo>
                      <a:lnTo>
                        <a:pt x="4370" y="940"/>
                      </a:lnTo>
                      <a:lnTo>
                        <a:pt x="4410" y="988"/>
                      </a:lnTo>
                      <a:lnTo>
                        <a:pt x="4446" y="1036"/>
                      </a:lnTo>
                      <a:lnTo>
                        <a:pt x="4484" y="1086"/>
                      </a:lnTo>
                      <a:lnTo>
                        <a:pt x="4518" y="1138"/>
                      </a:lnTo>
                      <a:lnTo>
                        <a:pt x="4552" y="1190"/>
                      </a:lnTo>
                      <a:lnTo>
                        <a:pt x="4586" y="1242"/>
                      </a:lnTo>
                      <a:lnTo>
                        <a:pt x="4618" y="1296"/>
                      </a:lnTo>
                      <a:lnTo>
                        <a:pt x="4648" y="1350"/>
                      </a:lnTo>
                      <a:lnTo>
                        <a:pt x="4678" y="1406"/>
                      </a:lnTo>
                      <a:lnTo>
                        <a:pt x="4706" y="1462"/>
                      </a:lnTo>
                      <a:lnTo>
                        <a:pt x="4732" y="1518"/>
                      </a:lnTo>
                      <a:lnTo>
                        <a:pt x="4756" y="1576"/>
                      </a:lnTo>
                      <a:lnTo>
                        <a:pt x="0" y="1576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FFFFFF">
                        <a:alpha val="75000"/>
                      </a:srgbClr>
                    </a:gs>
                    <a:gs pos="100000">
                      <a:srgbClr val="FFFFFF">
                        <a:gamma/>
                        <a:tint val="0"/>
                        <a:invGamma/>
                        <a:alpha val="0"/>
                      </a:srgbClr>
                    </a:gs>
                  </a:gsLst>
                  <a:lin ang="540000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" name="Oval 58"/>
                <p:cNvSpPr>
                  <a:spLocks noChangeArrowheads="1"/>
                </p:cNvSpPr>
                <p:nvPr/>
              </p:nvSpPr>
              <p:spPr bwMode="auto">
                <a:xfrm>
                  <a:off x="1771" y="1843"/>
                  <a:ext cx="227" cy="204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/>
                    </a:gs>
                    <a:gs pos="100000">
                      <a:srgbClr val="67ABF5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  <p:grpSp>
        <p:nvGrpSpPr>
          <p:cNvPr id="59" name="Group 69"/>
          <p:cNvGrpSpPr>
            <a:grpSpLocks/>
          </p:cNvGrpSpPr>
          <p:nvPr/>
        </p:nvGrpSpPr>
        <p:grpSpPr bwMode="auto">
          <a:xfrm>
            <a:off x="10050010" y="4698850"/>
            <a:ext cx="469900" cy="538163"/>
            <a:chOff x="3061" y="-879"/>
            <a:chExt cx="614" cy="702"/>
          </a:xfrm>
        </p:grpSpPr>
        <p:sp>
          <p:nvSpPr>
            <p:cNvPr id="60" name="Oval 70"/>
            <p:cNvSpPr>
              <a:spLocks noChangeArrowheads="1"/>
            </p:cNvSpPr>
            <p:nvPr/>
          </p:nvSpPr>
          <p:spPr bwMode="auto">
            <a:xfrm>
              <a:off x="3061" y="-382"/>
              <a:ext cx="589" cy="205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gamma/>
                    <a:shade val="46275"/>
                    <a:invGamma/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31750" cap="rnd" algn="ctr">
              <a:noFill/>
              <a:prstDash val="sysDot"/>
              <a:round/>
              <a:headEnd/>
              <a:tailEnd/>
            </a:ln>
            <a:effec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61" name="Group 71"/>
            <p:cNvGrpSpPr>
              <a:grpSpLocks/>
            </p:cNvGrpSpPr>
            <p:nvPr/>
          </p:nvGrpSpPr>
          <p:grpSpPr bwMode="auto">
            <a:xfrm>
              <a:off x="3062" y="-879"/>
              <a:ext cx="613" cy="613"/>
              <a:chOff x="2335" y="1139"/>
              <a:chExt cx="1089" cy="1089"/>
            </a:xfrm>
          </p:grpSpPr>
          <p:sp>
            <p:nvSpPr>
              <p:cNvPr id="62" name="Oval 72"/>
              <p:cNvSpPr>
                <a:spLocks noChangeArrowheads="1"/>
              </p:cNvSpPr>
              <p:nvPr/>
            </p:nvSpPr>
            <p:spPr bwMode="auto">
              <a:xfrm>
                <a:off x="2335" y="1139"/>
                <a:ext cx="1089" cy="1089"/>
              </a:xfrm>
              <a:prstGeom prst="ellipse">
                <a:avLst/>
              </a:prstGeom>
              <a:gradFill rotWithShape="1">
                <a:gsLst>
                  <a:gs pos="0">
                    <a:srgbClr val="D1D1D1"/>
                  </a:gs>
                  <a:gs pos="100000">
                    <a:srgbClr val="787878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63" name="Group 73"/>
              <p:cNvGrpSpPr>
                <a:grpSpLocks/>
              </p:cNvGrpSpPr>
              <p:nvPr/>
            </p:nvGrpSpPr>
            <p:grpSpPr bwMode="auto">
              <a:xfrm>
                <a:off x="2426" y="1169"/>
                <a:ext cx="908" cy="296"/>
                <a:chOff x="1431" y="1843"/>
                <a:chExt cx="907" cy="295"/>
              </a:xfrm>
            </p:grpSpPr>
            <p:sp>
              <p:nvSpPr>
                <p:cNvPr id="64" name="Freeform 74"/>
                <p:cNvSpPr>
                  <a:spLocks/>
                </p:cNvSpPr>
                <p:nvPr/>
              </p:nvSpPr>
              <p:spPr bwMode="auto">
                <a:xfrm>
                  <a:off x="1430" y="1842"/>
                  <a:ext cx="909" cy="297"/>
                </a:xfrm>
                <a:custGeom>
                  <a:avLst/>
                  <a:gdLst/>
                  <a:ahLst/>
                  <a:cxnLst>
                    <a:cxn ang="0">
                      <a:pos x="0" y="1576"/>
                    </a:cxn>
                    <a:cxn ang="0">
                      <a:pos x="50" y="1462"/>
                    </a:cxn>
                    <a:cxn ang="0">
                      <a:pos x="108" y="1350"/>
                    </a:cxn>
                    <a:cxn ang="0">
                      <a:pos x="170" y="1242"/>
                    </a:cxn>
                    <a:cxn ang="0">
                      <a:pos x="238" y="1138"/>
                    </a:cxn>
                    <a:cxn ang="0">
                      <a:pos x="310" y="1036"/>
                    </a:cxn>
                    <a:cxn ang="0">
                      <a:pos x="386" y="940"/>
                    </a:cxn>
                    <a:cxn ang="0">
                      <a:pos x="468" y="846"/>
                    </a:cxn>
                    <a:cxn ang="0">
                      <a:pos x="552" y="756"/>
                    </a:cxn>
                    <a:cxn ang="0">
                      <a:pos x="596" y="712"/>
                    </a:cxn>
                    <a:cxn ang="0">
                      <a:pos x="688" y="630"/>
                    </a:cxn>
                    <a:cxn ang="0">
                      <a:pos x="784" y="550"/>
                    </a:cxn>
                    <a:cxn ang="0">
                      <a:pos x="884" y="476"/>
                    </a:cxn>
                    <a:cxn ang="0">
                      <a:pos x="986" y="406"/>
                    </a:cxn>
                    <a:cxn ang="0">
                      <a:pos x="1092" y="342"/>
                    </a:cxn>
                    <a:cxn ang="0">
                      <a:pos x="1202" y="282"/>
                    </a:cxn>
                    <a:cxn ang="0">
                      <a:pos x="1316" y="228"/>
                    </a:cxn>
                    <a:cxn ang="0">
                      <a:pos x="1374" y="202"/>
                    </a:cxn>
                    <a:cxn ang="0">
                      <a:pos x="1490" y="156"/>
                    </a:cxn>
                    <a:cxn ang="0">
                      <a:pos x="1610" y="116"/>
                    </a:cxn>
                    <a:cxn ang="0">
                      <a:pos x="1732" y="80"/>
                    </a:cxn>
                    <a:cxn ang="0">
                      <a:pos x="1858" y="52"/>
                    </a:cxn>
                    <a:cxn ang="0">
                      <a:pos x="1984" y="30"/>
                    </a:cxn>
                    <a:cxn ang="0">
                      <a:pos x="2114" y="12"/>
                    </a:cxn>
                    <a:cxn ang="0">
                      <a:pos x="2246" y="2"/>
                    </a:cxn>
                    <a:cxn ang="0">
                      <a:pos x="2378" y="0"/>
                    </a:cxn>
                    <a:cxn ang="0">
                      <a:pos x="2444" y="0"/>
                    </a:cxn>
                    <a:cxn ang="0">
                      <a:pos x="2576" y="8"/>
                    </a:cxn>
                    <a:cxn ang="0">
                      <a:pos x="2706" y="20"/>
                    </a:cxn>
                    <a:cxn ang="0">
                      <a:pos x="2834" y="40"/>
                    </a:cxn>
                    <a:cxn ang="0">
                      <a:pos x="2962" y="66"/>
                    </a:cxn>
                    <a:cxn ang="0">
                      <a:pos x="3084" y="98"/>
                    </a:cxn>
                    <a:cxn ang="0">
                      <a:pos x="3206" y="136"/>
                    </a:cxn>
                    <a:cxn ang="0">
                      <a:pos x="3324" y="178"/>
                    </a:cxn>
                    <a:cxn ang="0">
                      <a:pos x="3382" y="202"/>
                    </a:cxn>
                    <a:cxn ang="0">
                      <a:pos x="3498" y="254"/>
                    </a:cxn>
                    <a:cxn ang="0">
                      <a:pos x="3608" y="312"/>
                    </a:cxn>
                    <a:cxn ang="0">
                      <a:pos x="3716" y="374"/>
                    </a:cxn>
                    <a:cxn ang="0">
                      <a:pos x="3822" y="440"/>
                    </a:cxn>
                    <a:cxn ang="0">
                      <a:pos x="3922" y="512"/>
                    </a:cxn>
                    <a:cxn ang="0">
                      <a:pos x="4020" y="590"/>
                    </a:cxn>
                    <a:cxn ang="0">
                      <a:pos x="4114" y="670"/>
                    </a:cxn>
                    <a:cxn ang="0">
                      <a:pos x="4204" y="756"/>
                    </a:cxn>
                    <a:cxn ang="0">
                      <a:pos x="4246" y="800"/>
                    </a:cxn>
                    <a:cxn ang="0">
                      <a:pos x="4330" y="892"/>
                    </a:cxn>
                    <a:cxn ang="0">
                      <a:pos x="4410" y="988"/>
                    </a:cxn>
                    <a:cxn ang="0">
                      <a:pos x="4484" y="1086"/>
                    </a:cxn>
                    <a:cxn ang="0">
                      <a:pos x="4552" y="1190"/>
                    </a:cxn>
                    <a:cxn ang="0">
                      <a:pos x="4618" y="1296"/>
                    </a:cxn>
                    <a:cxn ang="0">
                      <a:pos x="4678" y="1406"/>
                    </a:cxn>
                    <a:cxn ang="0">
                      <a:pos x="4732" y="1518"/>
                    </a:cxn>
                    <a:cxn ang="0">
                      <a:pos x="0" y="1576"/>
                    </a:cxn>
                  </a:cxnLst>
                  <a:rect l="0" t="0" r="r" b="b"/>
                  <a:pathLst>
                    <a:path w="4756" h="1576">
                      <a:moveTo>
                        <a:pt x="0" y="1576"/>
                      </a:moveTo>
                      <a:lnTo>
                        <a:pt x="0" y="1576"/>
                      </a:lnTo>
                      <a:lnTo>
                        <a:pt x="24" y="1518"/>
                      </a:lnTo>
                      <a:lnTo>
                        <a:pt x="50" y="1462"/>
                      </a:lnTo>
                      <a:lnTo>
                        <a:pt x="78" y="1406"/>
                      </a:lnTo>
                      <a:lnTo>
                        <a:pt x="108" y="1350"/>
                      </a:lnTo>
                      <a:lnTo>
                        <a:pt x="138" y="1296"/>
                      </a:lnTo>
                      <a:lnTo>
                        <a:pt x="170" y="1242"/>
                      </a:lnTo>
                      <a:lnTo>
                        <a:pt x="204" y="1190"/>
                      </a:lnTo>
                      <a:lnTo>
                        <a:pt x="238" y="1138"/>
                      </a:lnTo>
                      <a:lnTo>
                        <a:pt x="272" y="1086"/>
                      </a:lnTo>
                      <a:lnTo>
                        <a:pt x="310" y="1036"/>
                      </a:lnTo>
                      <a:lnTo>
                        <a:pt x="348" y="988"/>
                      </a:lnTo>
                      <a:lnTo>
                        <a:pt x="386" y="940"/>
                      </a:lnTo>
                      <a:lnTo>
                        <a:pt x="426" y="892"/>
                      </a:lnTo>
                      <a:lnTo>
                        <a:pt x="468" y="846"/>
                      </a:lnTo>
                      <a:lnTo>
                        <a:pt x="510" y="800"/>
                      </a:lnTo>
                      <a:lnTo>
                        <a:pt x="552" y="756"/>
                      </a:lnTo>
                      <a:lnTo>
                        <a:pt x="552" y="756"/>
                      </a:lnTo>
                      <a:lnTo>
                        <a:pt x="596" y="712"/>
                      </a:lnTo>
                      <a:lnTo>
                        <a:pt x="642" y="670"/>
                      </a:lnTo>
                      <a:lnTo>
                        <a:pt x="688" y="630"/>
                      </a:lnTo>
                      <a:lnTo>
                        <a:pt x="736" y="590"/>
                      </a:lnTo>
                      <a:lnTo>
                        <a:pt x="784" y="550"/>
                      </a:lnTo>
                      <a:lnTo>
                        <a:pt x="834" y="512"/>
                      </a:lnTo>
                      <a:lnTo>
                        <a:pt x="884" y="476"/>
                      </a:lnTo>
                      <a:lnTo>
                        <a:pt x="934" y="440"/>
                      </a:lnTo>
                      <a:lnTo>
                        <a:pt x="986" y="406"/>
                      </a:lnTo>
                      <a:lnTo>
                        <a:pt x="1040" y="374"/>
                      </a:lnTo>
                      <a:lnTo>
                        <a:pt x="1092" y="342"/>
                      </a:lnTo>
                      <a:lnTo>
                        <a:pt x="1148" y="312"/>
                      </a:lnTo>
                      <a:lnTo>
                        <a:pt x="1202" y="282"/>
                      </a:lnTo>
                      <a:lnTo>
                        <a:pt x="1258" y="254"/>
                      </a:lnTo>
                      <a:lnTo>
                        <a:pt x="1316" y="228"/>
                      </a:lnTo>
                      <a:lnTo>
                        <a:pt x="1374" y="202"/>
                      </a:lnTo>
                      <a:lnTo>
                        <a:pt x="1374" y="202"/>
                      </a:lnTo>
                      <a:lnTo>
                        <a:pt x="1432" y="178"/>
                      </a:lnTo>
                      <a:lnTo>
                        <a:pt x="1490" y="156"/>
                      </a:lnTo>
                      <a:lnTo>
                        <a:pt x="1550" y="136"/>
                      </a:lnTo>
                      <a:lnTo>
                        <a:pt x="1610" y="116"/>
                      </a:lnTo>
                      <a:lnTo>
                        <a:pt x="1672" y="98"/>
                      </a:lnTo>
                      <a:lnTo>
                        <a:pt x="1732" y="80"/>
                      </a:lnTo>
                      <a:lnTo>
                        <a:pt x="1794" y="66"/>
                      </a:lnTo>
                      <a:lnTo>
                        <a:pt x="1858" y="52"/>
                      </a:lnTo>
                      <a:lnTo>
                        <a:pt x="1922" y="40"/>
                      </a:lnTo>
                      <a:lnTo>
                        <a:pt x="1984" y="30"/>
                      </a:lnTo>
                      <a:lnTo>
                        <a:pt x="2050" y="20"/>
                      </a:lnTo>
                      <a:lnTo>
                        <a:pt x="2114" y="12"/>
                      </a:lnTo>
                      <a:lnTo>
                        <a:pt x="2180" y="8"/>
                      </a:lnTo>
                      <a:lnTo>
                        <a:pt x="2246" y="2"/>
                      </a:lnTo>
                      <a:lnTo>
                        <a:pt x="2312" y="0"/>
                      </a:lnTo>
                      <a:lnTo>
                        <a:pt x="2378" y="0"/>
                      </a:lnTo>
                      <a:lnTo>
                        <a:pt x="2378" y="0"/>
                      </a:lnTo>
                      <a:lnTo>
                        <a:pt x="2444" y="0"/>
                      </a:lnTo>
                      <a:lnTo>
                        <a:pt x="2510" y="2"/>
                      </a:lnTo>
                      <a:lnTo>
                        <a:pt x="2576" y="8"/>
                      </a:lnTo>
                      <a:lnTo>
                        <a:pt x="2642" y="12"/>
                      </a:lnTo>
                      <a:lnTo>
                        <a:pt x="2706" y="20"/>
                      </a:lnTo>
                      <a:lnTo>
                        <a:pt x="2772" y="30"/>
                      </a:lnTo>
                      <a:lnTo>
                        <a:pt x="2834" y="40"/>
                      </a:lnTo>
                      <a:lnTo>
                        <a:pt x="2898" y="52"/>
                      </a:lnTo>
                      <a:lnTo>
                        <a:pt x="2962" y="66"/>
                      </a:lnTo>
                      <a:lnTo>
                        <a:pt x="3024" y="80"/>
                      </a:lnTo>
                      <a:lnTo>
                        <a:pt x="3084" y="98"/>
                      </a:lnTo>
                      <a:lnTo>
                        <a:pt x="3146" y="116"/>
                      </a:lnTo>
                      <a:lnTo>
                        <a:pt x="3206" y="136"/>
                      </a:lnTo>
                      <a:lnTo>
                        <a:pt x="3266" y="156"/>
                      </a:lnTo>
                      <a:lnTo>
                        <a:pt x="3324" y="178"/>
                      </a:lnTo>
                      <a:lnTo>
                        <a:pt x="3382" y="202"/>
                      </a:lnTo>
                      <a:lnTo>
                        <a:pt x="3382" y="202"/>
                      </a:lnTo>
                      <a:lnTo>
                        <a:pt x="3440" y="228"/>
                      </a:lnTo>
                      <a:lnTo>
                        <a:pt x="3498" y="254"/>
                      </a:lnTo>
                      <a:lnTo>
                        <a:pt x="3554" y="282"/>
                      </a:lnTo>
                      <a:lnTo>
                        <a:pt x="3608" y="312"/>
                      </a:lnTo>
                      <a:lnTo>
                        <a:pt x="3664" y="342"/>
                      </a:lnTo>
                      <a:lnTo>
                        <a:pt x="3716" y="374"/>
                      </a:lnTo>
                      <a:lnTo>
                        <a:pt x="3770" y="406"/>
                      </a:lnTo>
                      <a:lnTo>
                        <a:pt x="3822" y="440"/>
                      </a:lnTo>
                      <a:lnTo>
                        <a:pt x="3872" y="476"/>
                      </a:lnTo>
                      <a:lnTo>
                        <a:pt x="3922" y="512"/>
                      </a:lnTo>
                      <a:lnTo>
                        <a:pt x="3972" y="550"/>
                      </a:lnTo>
                      <a:lnTo>
                        <a:pt x="4020" y="590"/>
                      </a:lnTo>
                      <a:lnTo>
                        <a:pt x="4068" y="630"/>
                      </a:lnTo>
                      <a:lnTo>
                        <a:pt x="4114" y="670"/>
                      </a:lnTo>
                      <a:lnTo>
                        <a:pt x="4160" y="712"/>
                      </a:lnTo>
                      <a:lnTo>
                        <a:pt x="4204" y="756"/>
                      </a:lnTo>
                      <a:lnTo>
                        <a:pt x="4204" y="756"/>
                      </a:lnTo>
                      <a:lnTo>
                        <a:pt x="4246" y="800"/>
                      </a:lnTo>
                      <a:lnTo>
                        <a:pt x="4288" y="846"/>
                      </a:lnTo>
                      <a:lnTo>
                        <a:pt x="4330" y="892"/>
                      </a:lnTo>
                      <a:lnTo>
                        <a:pt x="4370" y="940"/>
                      </a:lnTo>
                      <a:lnTo>
                        <a:pt x="4410" y="988"/>
                      </a:lnTo>
                      <a:lnTo>
                        <a:pt x="4446" y="1036"/>
                      </a:lnTo>
                      <a:lnTo>
                        <a:pt x="4484" y="1086"/>
                      </a:lnTo>
                      <a:lnTo>
                        <a:pt x="4518" y="1138"/>
                      </a:lnTo>
                      <a:lnTo>
                        <a:pt x="4552" y="1190"/>
                      </a:lnTo>
                      <a:lnTo>
                        <a:pt x="4586" y="1242"/>
                      </a:lnTo>
                      <a:lnTo>
                        <a:pt x="4618" y="1296"/>
                      </a:lnTo>
                      <a:lnTo>
                        <a:pt x="4648" y="1350"/>
                      </a:lnTo>
                      <a:lnTo>
                        <a:pt x="4678" y="1406"/>
                      </a:lnTo>
                      <a:lnTo>
                        <a:pt x="4706" y="1462"/>
                      </a:lnTo>
                      <a:lnTo>
                        <a:pt x="4732" y="1518"/>
                      </a:lnTo>
                      <a:lnTo>
                        <a:pt x="4756" y="1576"/>
                      </a:lnTo>
                      <a:lnTo>
                        <a:pt x="0" y="1576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FFFFFF">
                        <a:alpha val="75000"/>
                      </a:srgbClr>
                    </a:gs>
                    <a:gs pos="100000">
                      <a:srgbClr val="FFFFFF">
                        <a:gamma/>
                        <a:tint val="0"/>
                        <a:invGamma/>
                        <a:alpha val="0"/>
                      </a:srgbClr>
                    </a:gs>
                  </a:gsLst>
                  <a:lin ang="540000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5" name="Oval 75"/>
                <p:cNvSpPr>
                  <a:spLocks noChangeArrowheads="1"/>
                </p:cNvSpPr>
                <p:nvPr/>
              </p:nvSpPr>
              <p:spPr bwMode="auto">
                <a:xfrm>
                  <a:off x="1771" y="1843"/>
                  <a:ext cx="227" cy="204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/>
                    </a:gs>
                    <a:gs pos="100000">
                      <a:srgbClr val="67ABF5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  <p:grpSp>
        <p:nvGrpSpPr>
          <p:cNvPr id="66" name="Group 76"/>
          <p:cNvGrpSpPr>
            <a:grpSpLocks/>
          </p:cNvGrpSpPr>
          <p:nvPr/>
        </p:nvGrpSpPr>
        <p:grpSpPr bwMode="auto">
          <a:xfrm>
            <a:off x="7529060" y="5097313"/>
            <a:ext cx="658812" cy="754062"/>
            <a:chOff x="3061" y="-879"/>
            <a:chExt cx="614" cy="702"/>
          </a:xfrm>
        </p:grpSpPr>
        <p:sp>
          <p:nvSpPr>
            <p:cNvPr id="67" name="Oval 77"/>
            <p:cNvSpPr>
              <a:spLocks noChangeArrowheads="1"/>
            </p:cNvSpPr>
            <p:nvPr/>
          </p:nvSpPr>
          <p:spPr bwMode="auto">
            <a:xfrm>
              <a:off x="3061" y="-381"/>
              <a:ext cx="590" cy="204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gamma/>
                    <a:shade val="46275"/>
                    <a:invGamma/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31750" cap="rnd" algn="ctr">
              <a:noFill/>
              <a:prstDash val="sysDot"/>
              <a:round/>
              <a:headEnd/>
              <a:tailEnd/>
            </a:ln>
            <a:effec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68" name="Group 78"/>
            <p:cNvGrpSpPr>
              <a:grpSpLocks/>
            </p:cNvGrpSpPr>
            <p:nvPr/>
          </p:nvGrpSpPr>
          <p:grpSpPr bwMode="auto">
            <a:xfrm>
              <a:off x="3062" y="-879"/>
              <a:ext cx="613" cy="613"/>
              <a:chOff x="2335" y="1139"/>
              <a:chExt cx="1089" cy="1089"/>
            </a:xfrm>
          </p:grpSpPr>
          <p:sp>
            <p:nvSpPr>
              <p:cNvPr id="69" name="Oval 79"/>
              <p:cNvSpPr>
                <a:spLocks noChangeArrowheads="1"/>
              </p:cNvSpPr>
              <p:nvPr/>
            </p:nvSpPr>
            <p:spPr bwMode="auto">
              <a:xfrm>
                <a:off x="2335" y="1139"/>
                <a:ext cx="1089" cy="1089"/>
              </a:xfrm>
              <a:prstGeom prst="ellipse">
                <a:avLst/>
              </a:prstGeom>
              <a:gradFill rotWithShape="1">
                <a:gsLst>
                  <a:gs pos="0">
                    <a:srgbClr val="BEBEBE"/>
                  </a:gs>
                  <a:gs pos="100000">
                    <a:srgbClr val="6E6E6E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70" name="Group 80"/>
              <p:cNvGrpSpPr>
                <a:grpSpLocks/>
              </p:cNvGrpSpPr>
              <p:nvPr/>
            </p:nvGrpSpPr>
            <p:grpSpPr bwMode="auto">
              <a:xfrm>
                <a:off x="2426" y="1169"/>
                <a:ext cx="908" cy="296"/>
                <a:chOff x="1431" y="1843"/>
                <a:chExt cx="907" cy="295"/>
              </a:xfrm>
            </p:grpSpPr>
            <p:sp>
              <p:nvSpPr>
                <p:cNvPr id="71" name="Freeform 81"/>
                <p:cNvSpPr>
                  <a:spLocks/>
                </p:cNvSpPr>
                <p:nvPr/>
              </p:nvSpPr>
              <p:spPr bwMode="auto">
                <a:xfrm>
                  <a:off x="1433" y="1842"/>
                  <a:ext cx="906" cy="296"/>
                </a:xfrm>
                <a:custGeom>
                  <a:avLst/>
                  <a:gdLst/>
                  <a:ahLst/>
                  <a:cxnLst>
                    <a:cxn ang="0">
                      <a:pos x="0" y="1576"/>
                    </a:cxn>
                    <a:cxn ang="0">
                      <a:pos x="50" y="1462"/>
                    </a:cxn>
                    <a:cxn ang="0">
                      <a:pos x="108" y="1350"/>
                    </a:cxn>
                    <a:cxn ang="0">
                      <a:pos x="170" y="1242"/>
                    </a:cxn>
                    <a:cxn ang="0">
                      <a:pos x="238" y="1138"/>
                    </a:cxn>
                    <a:cxn ang="0">
                      <a:pos x="310" y="1036"/>
                    </a:cxn>
                    <a:cxn ang="0">
                      <a:pos x="386" y="940"/>
                    </a:cxn>
                    <a:cxn ang="0">
                      <a:pos x="468" y="846"/>
                    </a:cxn>
                    <a:cxn ang="0">
                      <a:pos x="552" y="756"/>
                    </a:cxn>
                    <a:cxn ang="0">
                      <a:pos x="596" y="712"/>
                    </a:cxn>
                    <a:cxn ang="0">
                      <a:pos x="688" y="630"/>
                    </a:cxn>
                    <a:cxn ang="0">
                      <a:pos x="784" y="550"/>
                    </a:cxn>
                    <a:cxn ang="0">
                      <a:pos x="884" y="476"/>
                    </a:cxn>
                    <a:cxn ang="0">
                      <a:pos x="986" y="406"/>
                    </a:cxn>
                    <a:cxn ang="0">
                      <a:pos x="1092" y="342"/>
                    </a:cxn>
                    <a:cxn ang="0">
                      <a:pos x="1202" y="282"/>
                    </a:cxn>
                    <a:cxn ang="0">
                      <a:pos x="1316" y="228"/>
                    </a:cxn>
                    <a:cxn ang="0">
                      <a:pos x="1374" y="202"/>
                    </a:cxn>
                    <a:cxn ang="0">
                      <a:pos x="1490" y="156"/>
                    </a:cxn>
                    <a:cxn ang="0">
                      <a:pos x="1610" y="116"/>
                    </a:cxn>
                    <a:cxn ang="0">
                      <a:pos x="1732" y="80"/>
                    </a:cxn>
                    <a:cxn ang="0">
                      <a:pos x="1858" y="52"/>
                    </a:cxn>
                    <a:cxn ang="0">
                      <a:pos x="1984" y="30"/>
                    </a:cxn>
                    <a:cxn ang="0">
                      <a:pos x="2114" y="12"/>
                    </a:cxn>
                    <a:cxn ang="0">
                      <a:pos x="2246" y="2"/>
                    </a:cxn>
                    <a:cxn ang="0">
                      <a:pos x="2378" y="0"/>
                    </a:cxn>
                    <a:cxn ang="0">
                      <a:pos x="2444" y="0"/>
                    </a:cxn>
                    <a:cxn ang="0">
                      <a:pos x="2576" y="8"/>
                    </a:cxn>
                    <a:cxn ang="0">
                      <a:pos x="2706" y="20"/>
                    </a:cxn>
                    <a:cxn ang="0">
                      <a:pos x="2834" y="40"/>
                    </a:cxn>
                    <a:cxn ang="0">
                      <a:pos x="2962" y="66"/>
                    </a:cxn>
                    <a:cxn ang="0">
                      <a:pos x="3084" y="98"/>
                    </a:cxn>
                    <a:cxn ang="0">
                      <a:pos x="3206" y="136"/>
                    </a:cxn>
                    <a:cxn ang="0">
                      <a:pos x="3324" y="178"/>
                    </a:cxn>
                    <a:cxn ang="0">
                      <a:pos x="3382" y="202"/>
                    </a:cxn>
                    <a:cxn ang="0">
                      <a:pos x="3498" y="254"/>
                    </a:cxn>
                    <a:cxn ang="0">
                      <a:pos x="3608" y="312"/>
                    </a:cxn>
                    <a:cxn ang="0">
                      <a:pos x="3716" y="374"/>
                    </a:cxn>
                    <a:cxn ang="0">
                      <a:pos x="3822" y="440"/>
                    </a:cxn>
                    <a:cxn ang="0">
                      <a:pos x="3922" y="512"/>
                    </a:cxn>
                    <a:cxn ang="0">
                      <a:pos x="4020" y="590"/>
                    </a:cxn>
                    <a:cxn ang="0">
                      <a:pos x="4114" y="670"/>
                    </a:cxn>
                    <a:cxn ang="0">
                      <a:pos x="4204" y="756"/>
                    </a:cxn>
                    <a:cxn ang="0">
                      <a:pos x="4246" y="800"/>
                    </a:cxn>
                    <a:cxn ang="0">
                      <a:pos x="4330" y="892"/>
                    </a:cxn>
                    <a:cxn ang="0">
                      <a:pos x="4410" y="988"/>
                    </a:cxn>
                    <a:cxn ang="0">
                      <a:pos x="4484" y="1086"/>
                    </a:cxn>
                    <a:cxn ang="0">
                      <a:pos x="4552" y="1190"/>
                    </a:cxn>
                    <a:cxn ang="0">
                      <a:pos x="4618" y="1296"/>
                    </a:cxn>
                    <a:cxn ang="0">
                      <a:pos x="4678" y="1406"/>
                    </a:cxn>
                    <a:cxn ang="0">
                      <a:pos x="4732" y="1518"/>
                    </a:cxn>
                    <a:cxn ang="0">
                      <a:pos x="0" y="1576"/>
                    </a:cxn>
                  </a:cxnLst>
                  <a:rect l="0" t="0" r="r" b="b"/>
                  <a:pathLst>
                    <a:path w="4756" h="1576">
                      <a:moveTo>
                        <a:pt x="0" y="1576"/>
                      </a:moveTo>
                      <a:lnTo>
                        <a:pt x="0" y="1576"/>
                      </a:lnTo>
                      <a:lnTo>
                        <a:pt x="24" y="1518"/>
                      </a:lnTo>
                      <a:lnTo>
                        <a:pt x="50" y="1462"/>
                      </a:lnTo>
                      <a:lnTo>
                        <a:pt x="78" y="1406"/>
                      </a:lnTo>
                      <a:lnTo>
                        <a:pt x="108" y="1350"/>
                      </a:lnTo>
                      <a:lnTo>
                        <a:pt x="138" y="1296"/>
                      </a:lnTo>
                      <a:lnTo>
                        <a:pt x="170" y="1242"/>
                      </a:lnTo>
                      <a:lnTo>
                        <a:pt x="204" y="1190"/>
                      </a:lnTo>
                      <a:lnTo>
                        <a:pt x="238" y="1138"/>
                      </a:lnTo>
                      <a:lnTo>
                        <a:pt x="272" y="1086"/>
                      </a:lnTo>
                      <a:lnTo>
                        <a:pt x="310" y="1036"/>
                      </a:lnTo>
                      <a:lnTo>
                        <a:pt x="348" y="988"/>
                      </a:lnTo>
                      <a:lnTo>
                        <a:pt x="386" y="940"/>
                      </a:lnTo>
                      <a:lnTo>
                        <a:pt x="426" y="892"/>
                      </a:lnTo>
                      <a:lnTo>
                        <a:pt x="468" y="846"/>
                      </a:lnTo>
                      <a:lnTo>
                        <a:pt x="510" y="800"/>
                      </a:lnTo>
                      <a:lnTo>
                        <a:pt x="552" y="756"/>
                      </a:lnTo>
                      <a:lnTo>
                        <a:pt x="552" y="756"/>
                      </a:lnTo>
                      <a:lnTo>
                        <a:pt x="596" y="712"/>
                      </a:lnTo>
                      <a:lnTo>
                        <a:pt x="642" y="670"/>
                      </a:lnTo>
                      <a:lnTo>
                        <a:pt x="688" y="630"/>
                      </a:lnTo>
                      <a:lnTo>
                        <a:pt x="736" y="590"/>
                      </a:lnTo>
                      <a:lnTo>
                        <a:pt x="784" y="550"/>
                      </a:lnTo>
                      <a:lnTo>
                        <a:pt x="834" y="512"/>
                      </a:lnTo>
                      <a:lnTo>
                        <a:pt x="884" y="476"/>
                      </a:lnTo>
                      <a:lnTo>
                        <a:pt x="934" y="440"/>
                      </a:lnTo>
                      <a:lnTo>
                        <a:pt x="986" y="406"/>
                      </a:lnTo>
                      <a:lnTo>
                        <a:pt x="1040" y="374"/>
                      </a:lnTo>
                      <a:lnTo>
                        <a:pt x="1092" y="342"/>
                      </a:lnTo>
                      <a:lnTo>
                        <a:pt x="1148" y="312"/>
                      </a:lnTo>
                      <a:lnTo>
                        <a:pt x="1202" y="282"/>
                      </a:lnTo>
                      <a:lnTo>
                        <a:pt x="1258" y="254"/>
                      </a:lnTo>
                      <a:lnTo>
                        <a:pt x="1316" y="228"/>
                      </a:lnTo>
                      <a:lnTo>
                        <a:pt x="1374" y="202"/>
                      </a:lnTo>
                      <a:lnTo>
                        <a:pt x="1374" y="202"/>
                      </a:lnTo>
                      <a:lnTo>
                        <a:pt x="1432" y="178"/>
                      </a:lnTo>
                      <a:lnTo>
                        <a:pt x="1490" y="156"/>
                      </a:lnTo>
                      <a:lnTo>
                        <a:pt x="1550" y="136"/>
                      </a:lnTo>
                      <a:lnTo>
                        <a:pt x="1610" y="116"/>
                      </a:lnTo>
                      <a:lnTo>
                        <a:pt x="1672" y="98"/>
                      </a:lnTo>
                      <a:lnTo>
                        <a:pt x="1732" y="80"/>
                      </a:lnTo>
                      <a:lnTo>
                        <a:pt x="1794" y="66"/>
                      </a:lnTo>
                      <a:lnTo>
                        <a:pt x="1858" y="52"/>
                      </a:lnTo>
                      <a:lnTo>
                        <a:pt x="1922" y="40"/>
                      </a:lnTo>
                      <a:lnTo>
                        <a:pt x="1984" y="30"/>
                      </a:lnTo>
                      <a:lnTo>
                        <a:pt x="2050" y="20"/>
                      </a:lnTo>
                      <a:lnTo>
                        <a:pt x="2114" y="12"/>
                      </a:lnTo>
                      <a:lnTo>
                        <a:pt x="2180" y="8"/>
                      </a:lnTo>
                      <a:lnTo>
                        <a:pt x="2246" y="2"/>
                      </a:lnTo>
                      <a:lnTo>
                        <a:pt x="2312" y="0"/>
                      </a:lnTo>
                      <a:lnTo>
                        <a:pt x="2378" y="0"/>
                      </a:lnTo>
                      <a:lnTo>
                        <a:pt x="2378" y="0"/>
                      </a:lnTo>
                      <a:lnTo>
                        <a:pt x="2444" y="0"/>
                      </a:lnTo>
                      <a:lnTo>
                        <a:pt x="2510" y="2"/>
                      </a:lnTo>
                      <a:lnTo>
                        <a:pt x="2576" y="8"/>
                      </a:lnTo>
                      <a:lnTo>
                        <a:pt x="2642" y="12"/>
                      </a:lnTo>
                      <a:lnTo>
                        <a:pt x="2706" y="20"/>
                      </a:lnTo>
                      <a:lnTo>
                        <a:pt x="2772" y="30"/>
                      </a:lnTo>
                      <a:lnTo>
                        <a:pt x="2834" y="40"/>
                      </a:lnTo>
                      <a:lnTo>
                        <a:pt x="2898" y="52"/>
                      </a:lnTo>
                      <a:lnTo>
                        <a:pt x="2962" y="66"/>
                      </a:lnTo>
                      <a:lnTo>
                        <a:pt x="3024" y="80"/>
                      </a:lnTo>
                      <a:lnTo>
                        <a:pt x="3084" y="98"/>
                      </a:lnTo>
                      <a:lnTo>
                        <a:pt x="3146" y="116"/>
                      </a:lnTo>
                      <a:lnTo>
                        <a:pt x="3206" y="136"/>
                      </a:lnTo>
                      <a:lnTo>
                        <a:pt x="3266" y="156"/>
                      </a:lnTo>
                      <a:lnTo>
                        <a:pt x="3324" y="178"/>
                      </a:lnTo>
                      <a:lnTo>
                        <a:pt x="3382" y="202"/>
                      </a:lnTo>
                      <a:lnTo>
                        <a:pt x="3382" y="202"/>
                      </a:lnTo>
                      <a:lnTo>
                        <a:pt x="3440" y="228"/>
                      </a:lnTo>
                      <a:lnTo>
                        <a:pt x="3498" y="254"/>
                      </a:lnTo>
                      <a:lnTo>
                        <a:pt x="3554" y="282"/>
                      </a:lnTo>
                      <a:lnTo>
                        <a:pt x="3608" y="312"/>
                      </a:lnTo>
                      <a:lnTo>
                        <a:pt x="3664" y="342"/>
                      </a:lnTo>
                      <a:lnTo>
                        <a:pt x="3716" y="374"/>
                      </a:lnTo>
                      <a:lnTo>
                        <a:pt x="3770" y="406"/>
                      </a:lnTo>
                      <a:lnTo>
                        <a:pt x="3822" y="440"/>
                      </a:lnTo>
                      <a:lnTo>
                        <a:pt x="3872" y="476"/>
                      </a:lnTo>
                      <a:lnTo>
                        <a:pt x="3922" y="512"/>
                      </a:lnTo>
                      <a:lnTo>
                        <a:pt x="3972" y="550"/>
                      </a:lnTo>
                      <a:lnTo>
                        <a:pt x="4020" y="590"/>
                      </a:lnTo>
                      <a:lnTo>
                        <a:pt x="4068" y="630"/>
                      </a:lnTo>
                      <a:lnTo>
                        <a:pt x="4114" y="670"/>
                      </a:lnTo>
                      <a:lnTo>
                        <a:pt x="4160" y="712"/>
                      </a:lnTo>
                      <a:lnTo>
                        <a:pt x="4204" y="756"/>
                      </a:lnTo>
                      <a:lnTo>
                        <a:pt x="4204" y="756"/>
                      </a:lnTo>
                      <a:lnTo>
                        <a:pt x="4246" y="800"/>
                      </a:lnTo>
                      <a:lnTo>
                        <a:pt x="4288" y="846"/>
                      </a:lnTo>
                      <a:lnTo>
                        <a:pt x="4330" y="892"/>
                      </a:lnTo>
                      <a:lnTo>
                        <a:pt x="4370" y="940"/>
                      </a:lnTo>
                      <a:lnTo>
                        <a:pt x="4410" y="988"/>
                      </a:lnTo>
                      <a:lnTo>
                        <a:pt x="4446" y="1036"/>
                      </a:lnTo>
                      <a:lnTo>
                        <a:pt x="4484" y="1086"/>
                      </a:lnTo>
                      <a:lnTo>
                        <a:pt x="4518" y="1138"/>
                      </a:lnTo>
                      <a:lnTo>
                        <a:pt x="4552" y="1190"/>
                      </a:lnTo>
                      <a:lnTo>
                        <a:pt x="4586" y="1242"/>
                      </a:lnTo>
                      <a:lnTo>
                        <a:pt x="4618" y="1296"/>
                      </a:lnTo>
                      <a:lnTo>
                        <a:pt x="4648" y="1350"/>
                      </a:lnTo>
                      <a:lnTo>
                        <a:pt x="4678" y="1406"/>
                      </a:lnTo>
                      <a:lnTo>
                        <a:pt x="4706" y="1462"/>
                      </a:lnTo>
                      <a:lnTo>
                        <a:pt x="4732" y="1518"/>
                      </a:lnTo>
                      <a:lnTo>
                        <a:pt x="4756" y="1576"/>
                      </a:lnTo>
                      <a:lnTo>
                        <a:pt x="0" y="1576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FFFFFF">
                        <a:alpha val="75000"/>
                      </a:srgbClr>
                    </a:gs>
                    <a:gs pos="100000">
                      <a:srgbClr val="FFFFFF">
                        <a:gamma/>
                        <a:tint val="0"/>
                        <a:invGamma/>
                        <a:alpha val="0"/>
                      </a:srgbClr>
                    </a:gs>
                  </a:gsLst>
                  <a:lin ang="540000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2" name="Oval 82"/>
                <p:cNvSpPr>
                  <a:spLocks noChangeArrowheads="1"/>
                </p:cNvSpPr>
                <p:nvPr/>
              </p:nvSpPr>
              <p:spPr bwMode="auto">
                <a:xfrm>
                  <a:off x="1771" y="1843"/>
                  <a:ext cx="227" cy="204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/>
                    </a:gs>
                    <a:gs pos="100000">
                      <a:srgbClr val="67ABF5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  <p:grpSp>
        <p:nvGrpSpPr>
          <p:cNvPr id="73" name="Group 83"/>
          <p:cNvGrpSpPr>
            <a:grpSpLocks/>
          </p:cNvGrpSpPr>
          <p:nvPr/>
        </p:nvGrpSpPr>
        <p:grpSpPr bwMode="auto">
          <a:xfrm>
            <a:off x="8968922" y="2792263"/>
            <a:ext cx="755650" cy="755650"/>
            <a:chOff x="2335" y="1139"/>
            <a:chExt cx="1089" cy="1089"/>
          </a:xfrm>
        </p:grpSpPr>
        <p:sp>
          <p:nvSpPr>
            <p:cNvPr id="74" name="Oval 84"/>
            <p:cNvSpPr>
              <a:spLocks noChangeArrowheads="1"/>
            </p:cNvSpPr>
            <p:nvPr/>
          </p:nvSpPr>
          <p:spPr bwMode="auto">
            <a:xfrm>
              <a:off x="2335" y="1139"/>
              <a:ext cx="1089" cy="1089"/>
            </a:xfrm>
            <a:prstGeom prst="ellipse">
              <a:avLst/>
            </a:prstGeom>
            <a:gradFill rotWithShape="1">
              <a:gsLst>
                <a:gs pos="0">
                  <a:srgbClr val="FF9933"/>
                </a:gs>
                <a:gs pos="100000">
                  <a:srgbClr val="FF9933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36000" r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lvl="0"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kumimoji="1" lang="zh-CN" altLang="en-US" sz="1600" b="1" dirty="0">
                  <a:solidFill>
                    <a:srgbClr val="FFFFFF"/>
                  </a:solidFill>
                  <a:ea typeface="微软雅黑" panose="020B0503020204020204" pitchFamily="34" charset="-122"/>
                </a:rPr>
                <a:t>电</a:t>
              </a:r>
              <a:r>
                <a:rPr kumimoji="1" lang="zh-CN" altLang="en-US" sz="1600" b="1" dirty="0" smtClean="0">
                  <a:solidFill>
                    <a:srgbClr val="FFFFFF"/>
                  </a:solidFill>
                  <a:ea typeface="微软雅黑" panose="020B0503020204020204" pitchFamily="34" charset="-122"/>
                </a:rPr>
                <a:t>商</a:t>
              </a:r>
              <a:endParaRPr kumimoji="1" lang="en-US" altLang="zh-CN" sz="1600" b="1" dirty="0" smtClean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  <a:p>
              <a:pPr lvl="0"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kumimoji="1" lang="zh-CN" altLang="en-US" sz="1600" b="1" dirty="0" smtClean="0">
                  <a:solidFill>
                    <a:srgbClr val="FFFFFF"/>
                  </a:solidFill>
                  <a:ea typeface="微软雅黑" panose="020B0503020204020204" pitchFamily="34" charset="-122"/>
                </a:rPr>
                <a:t>服务</a:t>
              </a:r>
              <a:endParaRPr kumimoji="1" lang="zh-CN" altLang="en-US" sz="1600" b="1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  <p:grpSp>
          <p:nvGrpSpPr>
            <p:cNvPr id="75" name="Group 85"/>
            <p:cNvGrpSpPr>
              <a:grpSpLocks/>
            </p:cNvGrpSpPr>
            <p:nvPr/>
          </p:nvGrpSpPr>
          <p:grpSpPr bwMode="auto">
            <a:xfrm>
              <a:off x="2426" y="1169"/>
              <a:ext cx="908" cy="296"/>
              <a:chOff x="1431" y="1843"/>
              <a:chExt cx="907" cy="295"/>
            </a:xfrm>
          </p:grpSpPr>
          <p:sp>
            <p:nvSpPr>
              <p:cNvPr id="76" name="Freeform 86"/>
              <p:cNvSpPr>
                <a:spLocks/>
              </p:cNvSpPr>
              <p:nvPr/>
            </p:nvSpPr>
            <p:spPr bwMode="auto">
              <a:xfrm>
                <a:off x="1432" y="1843"/>
                <a:ext cx="907" cy="294"/>
              </a:xfrm>
              <a:custGeom>
                <a:avLst/>
                <a:gdLst/>
                <a:ahLst/>
                <a:cxnLst>
                  <a:cxn ang="0">
                    <a:pos x="0" y="1576"/>
                  </a:cxn>
                  <a:cxn ang="0">
                    <a:pos x="50" y="1462"/>
                  </a:cxn>
                  <a:cxn ang="0">
                    <a:pos x="108" y="1350"/>
                  </a:cxn>
                  <a:cxn ang="0">
                    <a:pos x="170" y="1242"/>
                  </a:cxn>
                  <a:cxn ang="0">
                    <a:pos x="238" y="1138"/>
                  </a:cxn>
                  <a:cxn ang="0">
                    <a:pos x="310" y="1036"/>
                  </a:cxn>
                  <a:cxn ang="0">
                    <a:pos x="386" y="940"/>
                  </a:cxn>
                  <a:cxn ang="0">
                    <a:pos x="468" y="846"/>
                  </a:cxn>
                  <a:cxn ang="0">
                    <a:pos x="552" y="756"/>
                  </a:cxn>
                  <a:cxn ang="0">
                    <a:pos x="596" y="712"/>
                  </a:cxn>
                  <a:cxn ang="0">
                    <a:pos x="688" y="630"/>
                  </a:cxn>
                  <a:cxn ang="0">
                    <a:pos x="784" y="550"/>
                  </a:cxn>
                  <a:cxn ang="0">
                    <a:pos x="884" y="476"/>
                  </a:cxn>
                  <a:cxn ang="0">
                    <a:pos x="986" y="406"/>
                  </a:cxn>
                  <a:cxn ang="0">
                    <a:pos x="1092" y="342"/>
                  </a:cxn>
                  <a:cxn ang="0">
                    <a:pos x="1202" y="282"/>
                  </a:cxn>
                  <a:cxn ang="0">
                    <a:pos x="1316" y="228"/>
                  </a:cxn>
                  <a:cxn ang="0">
                    <a:pos x="1374" y="202"/>
                  </a:cxn>
                  <a:cxn ang="0">
                    <a:pos x="1490" y="156"/>
                  </a:cxn>
                  <a:cxn ang="0">
                    <a:pos x="1610" y="116"/>
                  </a:cxn>
                  <a:cxn ang="0">
                    <a:pos x="1732" y="80"/>
                  </a:cxn>
                  <a:cxn ang="0">
                    <a:pos x="1858" y="52"/>
                  </a:cxn>
                  <a:cxn ang="0">
                    <a:pos x="1984" y="30"/>
                  </a:cxn>
                  <a:cxn ang="0">
                    <a:pos x="2114" y="12"/>
                  </a:cxn>
                  <a:cxn ang="0">
                    <a:pos x="2246" y="2"/>
                  </a:cxn>
                  <a:cxn ang="0">
                    <a:pos x="2378" y="0"/>
                  </a:cxn>
                  <a:cxn ang="0">
                    <a:pos x="2444" y="0"/>
                  </a:cxn>
                  <a:cxn ang="0">
                    <a:pos x="2576" y="8"/>
                  </a:cxn>
                  <a:cxn ang="0">
                    <a:pos x="2706" y="20"/>
                  </a:cxn>
                  <a:cxn ang="0">
                    <a:pos x="2834" y="40"/>
                  </a:cxn>
                  <a:cxn ang="0">
                    <a:pos x="2962" y="66"/>
                  </a:cxn>
                  <a:cxn ang="0">
                    <a:pos x="3084" y="98"/>
                  </a:cxn>
                  <a:cxn ang="0">
                    <a:pos x="3206" y="136"/>
                  </a:cxn>
                  <a:cxn ang="0">
                    <a:pos x="3324" y="178"/>
                  </a:cxn>
                  <a:cxn ang="0">
                    <a:pos x="3382" y="202"/>
                  </a:cxn>
                  <a:cxn ang="0">
                    <a:pos x="3498" y="254"/>
                  </a:cxn>
                  <a:cxn ang="0">
                    <a:pos x="3608" y="312"/>
                  </a:cxn>
                  <a:cxn ang="0">
                    <a:pos x="3716" y="374"/>
                  </a:cxn>
                  <a:cxn ang="0">
                    <a:pos x="3822" y="440"/>
                  </a:cxn>
                  <a:cxn ang="0">
                    <a:pos x="3922" y="512"/>
                  </a:cxn>
                  <a:cxn ang="0">
                    <a:pos x="4020" y="590"/>
                  </a:cxn>
                  <a:cxn ang="0">
                    <a:pos x="4114" y="670"/>
                  </a:cxn>
                  <a:cxn ang="0">
                    <a:pos x="4204" y="756"/>
                  </a:cxn>
                  <a:cxn ang="0">
                    <a:pos x="4246" y="800"/>
                  </a:cxn>
                  <a:cxn ang="0">
                    <a:pos x="4330" y="892"/>
                  </a:cxn>
                  <a:cxn ang="0">
                    <a:pos x="4410" y="988"/>
                  </a:cxn>
                  <a:cxn ang="0">
                    <a:pos x="4484" y="1086"/>
                  </a:cxn>
                  <a:cxn ang="0">
                    <a:pos x="4552" y="1190"/>
                  </a:cxn>
                  <a:cxn ang="0">
                    <a:pos x="4618" y="1296"/>
                  </a:cxn>
                  <a:cxn ang="0">
                    <a:pos x="4678" y="1406"/>
                  </a:cxn>
                  <a:cxn ang="0">
                    <a:pos x="4732" y="1518"/>
                  </a:cxn>
                  <a:cxn ang="0">
                    <a:pos x="0" y="1576"/>
                  </a:cxn>
                </a:cxnLst>
                <a:rect l="0" t="0" r="r" b="b"/>
                <a:pathLst>
                  <a:path w="4756" h="1576">
                    <a:moveTo>
                      <a:pt x="0" y="1576"/>
                    </a:moveTo>
                    <a:lnTo>
                      <a:pt x="0" y="1576"/>
                    </a:lnTo>
                    <a:lnTo>
                      <a:pt x="24" y="1518"/>
                    </a:lnTo>
                    <a:lnTo>
                      <a:pt x="50" y="1462"/>
                    </a:lnTo>
                    <a:lnTo>
                      <a:pt x="78" y="1406"/>
                    </a:lnTo>
                    <a:lnTo>
                      <a:pt x="108" y="1350"/>
                    </a:lnTo>
                    <a:lnTo>
                      <a:pt x="138" y="1296"/>
                    </a:lnTo>
                    <a:lnTo>
                      <a:pt x="170" y="1242"/>
                    </a:lnTo>
                    <a:lnTo>
                      <a:pt x="204" y="1190"/>
                    </a:lnTo>
                    <a:lnTo>
                      <a:pt x="238" y="1138"/>
                    </a:lnTo>
                    <a:lnTo>
                      <a:pt x="272" y="1086"/>
                    </a:lnTo>
                    <a:lnTo>
                      <a:pt x="310" y="1036"/>
                    </a:lnTo>
                    <a:lnTo>
                      <a:pt x="348" y="988"/>
                    </a:lnTo>
                    <a:lnTo>
                      <a:pt x="386" y="940"/>
                    </a:lnTo>
                    <a:lnTo>
                      <a:pt x="426" y="892"/>
                    </a:lnTo>
                    <a:lnTo>
                      <a:pt x="468" y="846"/>
                    </a:lnTo>
                    <a:lnTo>
                      <a:pt x="510" y="800"/>
                    </a:lnTo>
                    <a:lnTo>
                      <a:pt x="552" y="756"/>
                    </a:lnTo>
                    <a:lnTo>
                      <a:pt x="552" y="756"/>
                    </a:lnTo>
                    <a:lnTo>
                      <a:pt x="596" y="712"/>
                    </a:lnTo>
                    <a:lnTo>
                      <a:pt x="642" y="670"/>
                    </a:lnTo>
                    <a:lnTo>
                      <a:pt x="688" y="630"/>
                    </a:lnTo>
                    <a:lnTo>
                      <a:pt x="736" y="590"/>
                    </a:lnTo>
                    <a:lnTo>
                      <a:pt x="784" y="550"/>
                    </a:lnTo>
                    <a:lnTo>
                      <a:pt x="834" y="512"/>
                    </a:lnTo>
                    <a:lnTo>
                      <a:pt x="884" y="476"/>
                    </a:lnTo>
                    <a:lnTo>
                      <a:pt x="934" y="440"/>
                    </a:lnTo>
                    <a:lnTo>
                      <a:pt x="986" y="406"/>
                    </a:lnTo>
                    <a:lnTo>
                      <a:pt x="1040" y="374"/>
                    </a:lnTo>
                    <a:lnTo>
                      <a:pt x="1092" y="342"/>
                    </a:lnTo>
                    <a:lnTo>
                      <a:pt x="1148" y="312"/>
                    </a:lnTo>
                    <a:lnTo>
                      <a:pt x="1202" y="282"/>
                    </a:lnTo>
                    <a:lnTo>
                      <a:pt x="1258" y="254"/>
                    </a:lnTo>
                    <a:lnTo>
                      <a:pt x="1316" y="228"/>
                    </a:lnTo>
                    <a:lnTo>
                      <a:pt x="1374" y="202"/>
                    </a:lnTo>
                    <a:lnTo>
                      <a:pt x="1374" y="202"/>
                    </a:lnTo>
                    <a:lnTo>
                      <a:pt x="1432" y="178"/>
                    </a:lnTo>
                    <a:lnTo>
                      <a:pt x="1490" y="156"/>
                    </a:lnTo>
                    <a:lnTo>
                      <a:pt x="1550" y="136"/>
                    </a:lnTo>
                    <a:lnTo>
                      <a:pt x="1610" y="116"/>
                    </a:lnTo>
                    <a:lnTo>
                      <a:pt x="1672" y="98"/>
                    </a:lnTo>
                    <a:lnTo>
                      <a:pt x="1732" y="80"/>
                    </a:lnTo>
                    <a:lnTo>
                      <a:pt x="1794" y="66"/>
                    </a:lnTo>
                    <a:lnTo>
                      <a:pt x="1858" y="52"/>
                    </a:lnTo>
                    <a:lnTo>
                      <a:pt x="1922" y="40"/>
                    </a:lnTo>
                    <a:lnTo>
                      <a:pt x="1984" y="30"/>
                    </a:lnTo>
                    <a:lnTo>
                      <a:pt x="2050" y="20"/>
                    </a:lnTo>
                    <a:lnTo>
                      <a:pt x="2114" y="12"/>
                    </a:lnTo>
                    <a:lnTo>
                      <a:pt x="2180" y="8"/>
                    </a:lnTo>
                    <a:lnTo>
                      <a:pt x="2246" y="2"/>
                    </a:lnTo>
                    <a:lnTo>
                      <a:pt x="2312" y="0"/>
                    </a:lnTo>
                    <a:lnTo>
                      <a:pt x="2378" y="0"/>
                    </a:lnTo>
                    <a:lnTo>
                      <a:pt x="2378" y="0"/>
                    </a:lnTo>
                    <a:lnTo>
                      <a:pt x="2444" y="0"/>
                    </a:lnTo>
                    <a:lnTo>
                      <a:pt x="2510" y="2"/>
                    </a:lnTo>
                    <a:lnTo>
                      <a:pt x="2576" y="8"/>
                    </a:lnTo>
                    <a:lnTo>
                      <a:pt x="2642" y="12"/>
                    </a:lnTo>
                    <a:lnTo>
                      <a:pt x="2706" y="20"/>
                    </a:lnTo>
                    <a:lnTo>
                      <a:pt x="2772" y="30"/>
                    </a:lnTo>
                    <a:lnTo>
                      <a:pt x="2834" y="40"/>
                    </a:lnTo>
                    <a:lnTo>
                      <a:pt x="2898" y="52"/>
                    </a:lnTo>
                    <a:lnTo>
                      <a:pt x="2962" y="66"/>
                    </a:lnTo>
                    <a:lnTo>
                      <a:pt x="3024" y="80"/>
                    </a:lnTo>
                    <a:lnTo>
                      <a:pt x="3084" y="98"/>
                    </a:lnTo>
                    <a:lnTo>
                      <a:pt x="3146" y="116"/>
                    </a:lnTo>
                    <a:lnTo>
                      <a:pt x="3206" y="136"/>
                    </a:lnTo>
                    <a:lnTo>
                      <a:pt x="3266" y="156"/>
                    </a:lnTo>
                    <a:lnTo>
                      <a:pt x="3324" y="178"/>
                    </a:lnTo>
                    <a:lnTo>
                      <a:pt x="3382" y="202"/>
                    </a:lnTo>
                    <a:lnTo>
                      <a:pt x="3382" y="202"/>
                    </a:lnTo>
                    <a:lnTo>
                      <a:pt x="3440" y="228"/>
                    </a:lnTo>
                    <a:lnTo>
                      <a:pt x="3498" y="254"/>
                    </a:lnTo>
                    <a:lnTo>
                      <a:pt x="3554" y="282"/>
                    </a:lnTo>
                    <a:lnTo>
                      <a:pt x="3608" y="312"/>
                    </a:lnTo>
                    <a:lnTo>
                      <a:pt x="3664" y="342"/>
                    </a:lnTo>
                    <a:lnTo>
                      <a:pt x="3716" y="374"/>
                    </a:lnTo>
                    <a:lnTo>
                      <a:pt x="3770" y="406"/>
                    </a:lnTo>
                    <a:lnTo>
                      <a:pt x="3822" y="440"/>
                    </a:lnTo>
                    <a:lnTo>
                      <a:pt x="3872" y="476"/>
                    </a:lnTo>
                    <a:lnTo>
                      <a:pt x="3922" y="512"/>
                    </a:lnTo>
                    <a:lnTo>
                      <a:pt x="3972" y="550"/>
                    </a:lnTo>
                    <a:lnTo>
                      <a:pt x="4020" y="590"/>
                    </a:lnTo>
                    <a:lnTo>
                      <a:pt x="4068" y="630"/>
                    </a:lnTo>
                    <a:lnTo>
                      <a:pt x="4114" y="670"/>
                    </a:lnTo>
                    <a:lnTo>
                      <a:pt x="4160" y="712"/>
                    </a:lnTo>
                    <a:lnTo>
                      <a:pt x="4204" y="756"/>
                    </a:lnTo>
                    <a:lnTo>
                      <a:pt x="4204" y="756"/>
                    </a:lnTo>
                    <a:lnTo>
                      <a:pt x="4246" y="800"/>
                    </a:lnTo>
                    <a:lnTo>
                      <a:pt x="4288" y="846"/>
                    </a:lnTo>
                    <a:lnTo>
                      <a:pt x="4330" y="892"/>
                    </a:lnTo>
                    <a:lnTo>
                      <a:pt x="4370" y="940"/>
                    </a:lnTo>
                    <a:lnTo>
                      <a:pt x="4410" y="988"/>
                    </a:lnTo>
                    <a:lnTo>
                      <a:pt x="4446" y="1036"/>
                    </a:lnTo>
                    <a:lnTo>
                      <a:pt x="4484" y="1086"/>
                    </a:lnTo>
                    <a:lnTo>
                      <a:pt x="4518" y="1138"/>
                    </a:lnTo>
                    <a:lnTo>
                      <a:pt x="4552" y="1190"/>
                    </a:lnTo>
                    <a:lnTo>
                      <a:pt x="4586" y="1242"/>
                    </a:lnTo>
                    <a:lnTo>
                      <a:pt x="4618" y="1296"/>
                    </a:lnTo>
                    <a:lnTo>
                      <a:pt x="4648" y="1350"/>
                    </a:lnTo>
                    <a:lnTo>
                      <a:pt x="4678" y="1406"/>
                    </a:lnTo>
                    <a:lnTo>
                      <a:pt x="4706" y="1462"/>
                    </a:lnTo>
                    <a:lnTo>
                      <a:pt x="4732" y="1518"/>
                    </a:lnTo>
                    <a:lnTo>
                      <a:pt x="4756" y="1576"/>
                    </a:lnTo>
                    <a:lnTo>
                      <a:pt x="0" y="157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75000"/>
                    </a:srgbClr>
                  </a:gs>
                  <a:gs pos="100000">
                    <a:srgbClr val="FFFFFF">
                      <a:gamma/>
                      <a:tint val="0"/>
                      <a:invGamma/>
                      <a:alpha val="0"/>
                    </a:srgbClr>
                  </a:gs>
                </a:gsLst>
                <a:lin ang="540000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Oval 87"/>
              <p:cNvSpPr>
                <a:spLocks noChangeArrowheads="1"/>
              </p:cNvSpPr>
              <p:nvPr/>
            </p:nvSpPr>
            <p:spPr bwMode="auto">
              <a:xfrm>
                <a:off x="1771" y="1843"/>
                <a:ext cx="227" cy="204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67ABF5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78" name="Group 88"/>
          <p:cNvGrpSpPr>
            <a:grpSpLocks/>
          </p:cNvGrpSpPr>
          <p:nvPr/>
        </p:nvGrpSpPr>
        <p:grpSpPr bwMode="auto">
          <a:xfrm>
            <a:off x="7960860" y="2911325"/>
            <a:ext cx="2368550" cy="2665413"/>
            <a:chOff x="1088" y="1759"/>
            <a:chExt cx="1492" cy="1679"/>
          </a:xfrm>
        </p:grpSpPr>
        <p:sp>
          <p:nvSpPr>
            <p:cNvPr id="79" name="Freeform 89"/>
            <p:cNvSpPr>
              <a:spLocks/>
            </p:cNvSpPr>
            <p:nvPr/>
          </p:nvSpPr>
          <p:spPr bwMode="auto">
            <a:xfrm>
              <a:off x="1088" y="1759"/>
              <a:ext cx="1492" cy="373"/>
            </a:xfrm>
            <a:custGeom>
              <a:avLst/>
              <a:gdLst>
                <a:gd name="T0" fmla="*/ 710 w 1492"/>
                <a:gd name="T1" fmla="*/ 350 h 373"/>
                <a:gd name="T2" fmla="*/ 605 w 1492"/>
                <a:gd name="T3" fmla="*/ 343 h 373"/>
                <a:gd name="T4" fmla="*/ 505 w 1492"/>
                <a:gd name="T5" fmla="*/ 329 h 373"/>
                <a:gd name="T6" fmla="*/ 413 w 1492"/>
                <a:gd name="T7" fmla="*/ 308 h 373"/>
                <a:gd name="T8" fmla="*/ 328 w 1492"/>
                <a:gd name="T9" fmla="*/ 281 h 373"/>
                <a:gd name="T10" fmla="*/ 251 w 1492"/>
                <a:gd name="T11" fmla="*/ 248 h 373"/>
                <a:gd name="T12" fmla="*/ 185 w 1492"/>
                <a:gd name="T13" fmla="*/ 210 h 373"/>
                <a:gd name="T14" fmla="*/ 131 w 1492"/>
                <a:gd name="T15" fmla="*/ 167 h 373"/>
                <a:gd name="T16" fmla="*/ 89 w 1492"/>
                <a:gd name="T17" fmla="*/ 121 h 373"/>
                <a:gd name="T18" fmla="*/ 61 w 1492"/>
                <a:gd name="T19" fmla="*/ 71 h 373"/>
                <a:gd name="T20" fmla="*/ 48 w 1492"/>
                <a:gd name="T21" fmla="*/ 18 h 373"/>
                <a:gd name="T22" fmla="*/ 0 w 1492"/>
                <a:gd name="T23" fmla="*/ 0 h 373"/>
                <a:gd name="T24" fmla="*/ 9 w 1492"/>
                <a:gd name="T25" fmla="*/ 57 h 373"/>
                <a:gd name="T26" fmla="*/ 34 w 1492"/>
                <a:gd name="T27" fmla="*/ 112 h 373"/>
                <a:gd name="T28" fmla="*/ 74 w 1492"/>
                <a:gd name="T29" fmla="*/ 162 h 373"/>
                <a:gd name="T30" fmla="*/ 127 w 1492"/>
                <a:gd name="T31" fmla="*/ 209 h 373"/>
                <a:gd name="T32" fmla="*/ 194 w 1492"/>
                <a:gd name="T33" fmla="*/ 251 h 373"/>
                <a:gd name="T34" fmla="*/ 272 w 1492"/>
                <a:gd name="T35" fmla="*/ 288 h 373"/>
                <a:gd name="T36" fmla="*/ 359 w 1492"/>
                <a:gd name="T37" fmla="*/ 319 h 373"/>
                <a:gd name="T38" fmla="*/ 456 w 1492"/>
                <a:gd name="T39" fmla="*/ 343 h 373"/>
                <a:gd name="T40" fmla="*/ 560 w 1492"/>
                <a:gd name="T41" fmla="*/ 362 h 373"/>
                <a:gd name="T42" fmla="*/ 670 w 1492"/>
                <a:gd name="T43" fmla="*/ 372 h 373"/>
                <a:gd name="T44" fmla="*/ 746 w 1492"/>
                <a:gd name="T45" fmla="*/ 373 h 373"/>
                <a:gd name="T46" fmla="*/ 860 w 1492"/>
                <a:gd name="T47" fmla="*/ 369 h 373"/>
                <a:gd name="T48" fmla="*/ 967 w 1492"/>
                <a:gd name="T49" fmla="*/ 356 h 373"/>
                <a:gd name="T50" fmla="*/ 1070 w 1492"/>
                <a:gd name="T51" fmla="*/ 337 h 373"/>
                <a:gd name="T52" fmla="*/ 1163 w 1492"/>
                <a:gd name="T53" fmla="*/ 310 h 373"/>
                <a:gd name="T54" fmla="*/ 1247 w 1492"/>
                <a:gd name="T55" fmla="*/ 276 h 373"/>
                <a:gd name="T56" fmla="*/ 1321 w 1492"/>
                <a:gd name="T57" fmla="*/ 237 h 373"/>
                <a:gd name="T58" fmla="*/ 1385 w 1492"/>
                <a:gd name="T59" fmla="*/ 193 h 373"/>
                <a:gd name="T60" fmla="*/ 1434 w 1492"/>
                <a:gd name="T61" fmla="*/ 145 h 373"/>
                <a:gd name="T62" fmla="*/ 1469 w 1492"/>
                <a:gd name="T63" fmla="*/ 93 h 373"/>
                <a:gd name="T64" fmla="*/ 1488 w 1492"/>
                <a:gd name="T65" fmla="*/ 38 h 373"/>
                <a:gd name="T66" fmla="*/ 1445 w 1492"/>
                <a:gd name="T67" fmla="*/ 0 h 373"/>
                <a:gd name="T68" fmla="*/ 1441 w 1492"/>
                <a:gd name="T69" fmla="*/ 36 h 373"/>
                <a:gd name="T70" fmla="*/ 1423 w 1492"/>
                <a:gd name="T71" fmla="*/ 88 h 373"/>
                <a:gd name="T72" fmla="*/ 1391 w 1492"/>
                <a:gd name="T73" fmla="*/ 136 h 373"/>
                <a:gd name="T74" fmla="*/ 1344 w 1492"/>
                <a:gd name="T75" fmla="*/ 181 h 373"/>
                <a:gd name="T76" fmla="*/ 1286 w 1492"/>
                <a:gd name="T77" fmla="*/ 223 h 373"/>
                <a:gd name="T78" fmla="*/ 1216 w 1492"/>
                <a:gd name="T79" fmla="*/ 259 h 373"/>
                <a:gd name="T80" fmla="*/ 1137 w 1492"/>
                <a:gd name="T81" fmla="*/ 290 h 373"/>
                <a:gd name="T82" fmla="*/ 1049 w 1492"/>
                <a:gd name="T83" fmla="*/ 316 h 373"/>
                <a:gd name="T84" fmla="*/ 955 w 1492"/>
                <a:gd name="T85" fmla="*/ 334 h 373"/>
                <a:gd name="T86" fmla="*/ 852 w 1492"/>
                <a:gd name="T87" fmla="*/ 346 h 373"/>
                <a:gd name="T88" fmla="*/ 746 w 1492"/>
                <a:gd name="T89" fmla="*/ 350 h 373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1492"/>
                <a:gd name="T136" fmla="*/ 0 h 373"/>
                <a:gd name="T137" fmla="*/ 1492 w 1492"/>
                <a:gd name="T138" fmla="*/ 373 h 373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1492" h="373">
                  <a:moveTo>
                    <a:pt x="746" y="350"/>
                  </a:moveTo>
                  <a:lnTo>
                    <a:pt x="746" y="350"/>
                  </a:lnTo>
                  <a:lnTo>
                    <a:pt x="710" y="350"/>
                  </a:lnTo>
                  <a:lnTo>
                    <a:pt x="675" y="349"/>
                  </a:lnTo>
                  <a:lnTo>
                    <a:pt x="640" y="346"/>
                  </a:lnTo>
                  <a:lnTo>
                    <a:pt x="605" y="343"/>
                  </a:lnTo>
                  <a:lnTo>
                    <a:pt x="571" y="340"/>
                  </a:lnTo>
                  <a:lnTo>
                    <a:pt x="537" y="334"/>
                  </a:lnTo>
                  <a:lnTo>
                    <a:pt x="505" y="329"/>
                  </a:lnTo>
                  <a:lnTo>
                    <a:pt x="474" y="323"/>
                  </a:lnTo>
                  <a:lnTo>
                    <a:pt x="443" y="316"/>
                  </a:lnTo>
                  <a:lnTo>
                    <a:pt x="413" y="308"/>
                  </a:lnTo>
                  <a:lnTo>
                    <a:pt x="383" y="299"/>
                  </a:lnTo>
                  <a:lnTo>
                    <a:pt x="355" y="290"/>
                  </a:lnTo>
                  <a:lnTo>
                    <a:pt x="328" y="281"/>
                  </a:lnTo>
                  <a:lnTo>
                    <a:pt x="302" y="271"/>
                  </a:lnTo>
                  <a:lnTo>
                    <a:pt x="276" y="259"/>
                  </a:lnTo>
                  <a:lnTo>
                    <a:pt x="251" y="248"/>
                  </a:lnTo>
                  <a:lnTo>
                    <a:pt x="228" y="236"/>
                  </a:lnTo>
                  <a:lnTo>
                    <a:pt x="206" y="223"/>
                  </a:lnTo>
                  <a:lnTo>
                    <a:pt x="185" y="210"/>
                  </a:lnTo>
                  <a:lnTo>
                    <a:pt x="166" y="196"/>
                  </a:lnTo>
                  <a:lnTo>
                    <a:pt x="148" y="181"/>
                  </a:lnTo>
                  <a:lnTo>
                    <a:pt x="131" y="167"/>
                  </a:lnTo>
                  <a:lnTo>
                    <a:pt x="115" y="152"/>
                  </a:lnTo>
                  <a:lnTo>
                    <a:pt x="101" y="136"/>
                  </a:lnTo>
                  <a:lnTo>
                    <a:pt x="89" y="121"/>
                  </a:lnTo>
                  <a:lnTo>
                    <a:pt x="78" y="104"/>
                  </a:lnTo>
                  <a:lnTo>
                    <a:pt x="69" y="88"/>
                  </a:lnTo>
                  <a:lnTo>
                    <a:pt x="61" y="71"/>
                  </a:lnTo>
                  <a:lnTo>
                    <a:pt x="54" y="53"/>
                  </a:lnTo>
                  <a:lnTo>
                    <a:pt x="51" y="36"/>
                  </a:lnTo>
                  <a:lnTo>
                    <a:pt x="48" y="18"/>
                  </a:lnTo>
                  <a:lnTo>
                    <a:pt x="47" y="0"/>
                  </a:lnTo>
                  <a:lnTo>
                    <a:pt x="0" y="0"/>
                  </a:lnTo>
                  <a:lnTo>
                    <a:pt x="1" y="20"/>
                  </a:lnTo>
                  <a:lnTo>
                    <a:pt x="4" y="38"/>
                  </a:lnTo>
                  <a:lnTo>
                    <a:pt x="9" y="57"/>
                  </a:lnTo>
                  <a:lnTo>
                    <a:pt x="16" y="75"/>
                  </a:lnTo>
                  <a:lnTo>
                    <a:pt x="23" y="93"/>
                  </a:lnTo>
                  <a:lnTo>
                    <a:pt x="34" y="112"/>
                  </a:lnTo>
                  <a:lnTo>
                    <a:pt x="45" y="128"/>
                  </a:lnTo>
                  <a:lnTo>
                    <a:pt x="58" y="145"/>
                  </a:lnTo>
                  <a:lnTo>
                    <a:pt x="74" y="162"/>
                  </a:lnTo>
                  <a:lnTo>
                    <a:pt x="91" y="178"/>
                  </a:lnTo>
                  <a:lnTo>
                    <a:pt x="107" y="193"/>
                  </a:lnTo>
                  <a:lnTo>
                    <a:pt x="127" y="209"/>
                  </a:lnTo>
                  <a:lnTo>
                    <a:pt x="148" y="223"/>
                  </a:lnTo>
                  <a:lnTo>
                    <a:pt x="171" y="237"/>
                  </a:lnTo>
                  <a:lnTo>
                    <a:pt x="194" y="251"/>
                  </a:lnTo>
                  <a:lnTo>
                    <a:pt x="219" y="264"/>
                  </a:lnTo>
                  <a:lnTo>
                    <a:pt x="245" y="276"/>
                  </a:lnTo>
                  <a:lnTo>
                    <a:pt x="272" y="288"/>
                  </a:lnTo>
                  <a:lnTo>
                    <a:pt x="299" y="299"/>
                  </a:lnTo>
                  <a:lnTo>
                    <a:pt x="329" y="310"/>
                  </a:lnTo>
                  <a:lnTo>
                    <a:pt x="359" y="319"/>
                  </a:lnTo>
                  <a:lnTo>
                    <a:pt x="390" y="328"/>
                  </a:lnTo>
                  <a:lnTo>
                    <a:pt x="422" y="337"/>
                  </a:lnTo>
                  <a:lnTo>
                    <a:pt x="456" y="343"/>
                  </a:lnTo>
                  <a:lnTo>
                    <a:pt x="490" y="351"/>
                  </a:lnTo>
                  <a:lnTo>
                    <a:pt x="525" y="356"/>
                  </a:lnTo>
                  <a:lnTo>
                    <a:pt x="560" y="362"/>
                  </a:lnTo>
                  <a:lnTo>
                    <a:pt x="596" y="365"/>
                  </a:lnTo>
                  <a:lnTo>
                    <a:pt x="632" y="369"/>
                  </a:lnTo>
                  <a:lnTo>
                    <a:pt x="670" y="372"/>
                  </a:lnTo>
                  <a:lnTo>
                    <a:pt x="707" y="373"/>
                  </a:lnTo>
                  <a:lnTo>
                    <a:pt x="746" y="373"/>
                  </a:lnTo>
                  <a:lnTo>
                    <a:pt x="785" y="373"/>
                  </a:lnTo>
                  <a:lnTo>
                    <a:pt x="822" y="372"/>
                  </a:lnTo>
                  <a:lnTo>
                    <a:pt x="860" y="369"/>
                  </a:lnTo>
                  <a:lnTo>
                    <a:pt x="896" y="365"/>
                  </a:lnTo>
                  <a:lnTo>
                    <a:pt x="933" y="362"/>
                  </a:lnTo>
                  <a:lnTo>
                    <a:pt x="967" y="356"/>
                  </a:lnTo>
                  <a:lnTo>
                    <a:pt x="1002" y="351"/>
                  </a:lnTo>
                  <a:lnTo>
                    <a:pt x="1036" y="343"/>
                  </a:lnTo>
                  <a:lnTo>
                    <a:pt x="1070" y="337"/>
                  </a:lnTo>
                  <a:lnTo>
                    <a:pt x="1102" y="328"/>
                  </a:lnTo>
                  <a:lnTo>
                    <a:pt x="1133" y="319"/>
                  </a:lnTo>
                  <a:lnTo>
                    <a:pt x="1163" y="310"/>
                  </a:lnTo>
                  <a:lnTo>
                    <a:pt x="1193" y="299"/>
                  </a:lnTo>
                  <a:lnTo>
                    <a:pt x="1220" y="288"/>
                  </a:lnTo>
                  <a:lnTo>
                    <a:pt x="1247" y="276"/>
                  </a:lnTo>
                  <a:lnTo>
                    <a:pt x="1273" y="264"/>
                  </a:lnTo>
                  <a:lnTo>
                    <a:pt x="1298" y="251"/>
                  </a:lnTo>
                  <a:lnTo>
                    <a:pt x="1321" y="237"/>
                  </a:lnTo>
                  <a:lnTo>
                    <a:pt x="1344" y="223"/>
                  </a:lnTo>
                  <a:lnTo>
                    <a:pt x="1365" y="209"/>
                  </a:lnTo>
                  <a:lnTo>
                    <a:pt x="1385" y="193"/>
                  </a:lnTo>
                  <a:lnTo>
                    <a:pt x="1401" y="178"/>
                  </a:lnTo>
                  <a:lnTo>
                    <a:pt x="1418" y="162"/>
                  </a:lnTo>
                  <a:lnTo>
                    <a:pt x="1434" y="145"/>
                  </a:lnTo>
                  <a:lnTo>
                    <a:pt x="1447" y="128"/>
                  </a:lnTo>
                  <a:lnTo>
                    <a:pt x="1458" y="112"/>
                  </a:lnTo>
                  <a:lnTo>
                    <a:pt x="1469" y="93"/>
                  </a:lnTo>
                  <a:lnTo>
                    <a:pt x="1476" y="75"/>
                  </a:lnTo>
                  <a:lnTo>
                    <a:pt x="1483" y="57"/>
                  </a:lnTo>
                  <a:lnTo>
                    <a:pt x="1488" y="38"/>
                  </a:lnTo>
                  <a:lnTo>
                    <a:pt x="1491" y="20"/>
                  </a:lnTo>
                  <a:lnTo>
                    <a:pt x="1492" y="0"/>
                  </a:lnTo>
                  <a:lnTo>
                    <a:pt x="1445" y="0"/>
                  </a:lnTo>
                  <a:lnTo>
                    <a:pt x="1444" y="18"/>
                  </a:lnTo>
                  <a:lnTo>
                    <a:pt x="1441" y="36"/>
                  </a:lnTo>
                  <a:lnTo>
                    <a:pt x="1438" y="53"/>
                  </a:lnTo>
                  <a:lnTo>
                    <a:pt x="1431" y="71"/>
                  </a:lnTo>
                  <a:lnTo>
                    <a:pt x="1423" y="88"/>
                  </a:lnTo>
                  <a:lnTo>
                    <a:pt x="1414" y="104"/>
                  </a:lnTo>
                  <a:lnTo>
                    <a:pt x="1403" y="121"/>
                  </a:lnTo>
                  <a:lnTo>
                    <a:pt x="1391" y="136"/>
                  </a:lnTo>
                  <a:lnTo>
                    <a:pt x="1377" y="152"/>
                  </a:lnTo>
                  <a:lnTo>
                    <a:pt x="1361" y="167"/>
                  </a:lnTo>
                  <a:lnTo>
                    <a:pt x="1344" y="181"/>
                  </a:lnTo>
                  <a:lnTo>
                    <a:pt x="1326" y="196"/>
                  </a:lnTo>
                  <a:lnTo>
                    <a:pt x="1307" y="210"/>
                  </a:lnTo>
                  <a:lnTo>
                    <a:pt x="1286" y="223"/>
                  </a:lnTo>
                  <a:lnTo>
                    <a:pt x="1264" y="236"/>
                  </a:lnTo>
                  <a:lnTo>
                    <a:pt x="1241" y="248"/>
                  </a:lnTo>
                  <a:lnTo>
                    <a:pt x="1216" y="259"/>
                  </a:lnTo>
                  <a:lnTo>
                    <a:pt x="1190" y="271"/>
                  </a:lnTo>
                  <a:lnTo>
                    <a:pt x="1164" y="281"/>
                  </a:lnTo>
                  <a:lnTo>
                    <a:pt x="1137" y="290"/>
                  </a:lnTo>
                  <a:lnTo>
                    <a:pt x="1109" y="299"/>
                  </a:lnTo>
                  <a:lnTo>
                    <a:pt x="1079" y="308"/>
                  </a:lnTo>
                  <a:lnTo>
                    <a:pt x="1049" y="316"/>
                  </a:lnTo>
                  <a:lnTo>
                    <a:pt x="1018" y="323"/>
                  </a:lnTo>
                  <a:lnTo>
                    <a:pt x="987" y="329"/>
                  </a:lnTo>
                  <a:lnTo>
                    <a:pt x="955" y="334"/>
                  </a:lnTo>
                  <a:lnTo>
                    <a:pt x="921" y="340"/>
                  </a:lnTo>
                  <a:lnTo>
                    <a:pt x="887" y="343"/>
                  </a:lnTo>
                  <a:lnTo>
                    <a:pt x="852" y="346"/>
                  </a:lnTo>
                  <a:lnTo>
                    <a:pt x="817" y="349"/>
                  </a:lnTo>
                  <a:lnTo>
                    <a:pt x="782" y="350"/>
                  </a:lnTo>
                  <a:lnTo>
                    <a:pt x="746" y="35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0" name="Freeform 90"/>
            <p:cNvSpPr>
              <a:spLocks/>
            </p:cNvSpPr>
            <p:nvPr/>
          </p:nvSpPr>
          <p:spPr bwMode="auto">
            <a:xfrm>
              <a:off x="1093" y="1806"/>
              <a:ext cx="1482" cy="1632"/>
            </a:xfrm>
            <a:custGeom>
              <a:avLst/>
              <a:gdLst>
                <a:gd name="T0" fmla="*/ 1481 w 1482"/>
                <a:gd name="T1" fmla="*/ 0 h 1632"/>
                <a:gd name="T2" fmla="*/ 1469 w 1482"/>
                <a:gd name="T3" fmla="*/ 35 h 1632"/>
                <a:gd name="T4" fmla="*/ 1452 w 1482"/>
                <a:gd name="T5" fmla="*/ 67 h 1632"/>
                <a:gd name="T6" fmla="*/ 1429 w 1482"/>
                <a:gd name="T7" fmla="*/ 98 h 1632"/>
                <a:gd name="T8" fmla="*/ 1399 w 1482"/>
                <a:gd name="T9" fmla="*/ 129 h 1632"/>
                <a:gd name="T10" fmla="*/ 1365 w 1482"/>
                <a:gd name="T11" fmla="*/ 158 h 1632"/>
                <a:gd name="T12" fmla="*/ 1326 w 1482"/>
                <a:gd name="T13" fmla="*/ 184 h 1632"/>
                <a:gd name="T14" fmla="*/ 1284 w 1482"/>
                <a:gd name="T15" fmla="*/ 210 h 1632"/>
                <a:gd name="T16" fmla="*/ 1236 w 1482"/>
                <a:gd name="T17" fmla="*/ 232 h 1632"/>
                <a:gd name="T18" fmla="*/ 1185 w 1482"/>
                <a:gd name="T19" fmla="*/ 252 h 1632"/>
                <a:gd name="T20" fmla="*/ 1130 w 1482"/>
                <a:gd name="T21" fmla="*/ 272 h 1632"/>
                <a:gd name="T22" fmla="*/ 1071 w 1482"/>
                <a:gd name="T23" fmla="*/ 287 h 1632"/>
                <a:gd name="T24" fmla="*/ 1010 w 1482"/>
                <a:gd name="T25" fmla="*/ 302 h 1632"/>
                <a:gd name="T26" fmla="*/ 947 w 1482"/>
                <a:gd name="T27" fmla="*/ 312 h 1632"/>
                <a:gd name="T28" fmla="*/ 880 w 1482"/>
                <a:gd name="T29" fmla="*/ 320 h 1632"/>
                <a:gd name="T30" fmla="*/ 811 w 1482"/>
                <a:gd name="T31" fmla="*/ 325 h 1632"/>
                <a:gd name="T32" fmla="*/ 741 w 1482"/>
                <a:gd name="T33" fmla="*/ 326 h 1632"/>
                <a:gd name="T34" fmla="*/ 706 w 1482"/>
                <a:gd name="T35" fmla="*/ 326 h 1632"/>
                <a:gd name="T36" fmla="*/ 636 w 1482"/>
                <a:gd name="T37" fmla="*/ 322 h 1632"/>
                <a:gd name="T38" fmla="*/ 569 w 1482"/>
                <a:gd name="T39" fmla="*/ 316 h 1632"/>
                <a:gd name="T40" fmla="*/ 503 w 1482"/>
                <a:gd name="T41" fmla="*/ 307 h 1632"/>
                <a:gd name="T42" fmla="*/ 441 w 1482"/>
                <a:gd name="T43" fmla="*/ 295 h 1632"/>
                <a:gd name="T44" fmla="*/ 381 w 1482"/>
                <a:gd name="T45" fmla="*/ 280 h 1632"/>
                <a:gd name="T46" fmla="*/ 324 w 1482"/>
                <a:gd name="T47" fmla="*/ 263 h 1632"/>
                <a:gd name="T48" fmla="*/ 271 w 1482"/>
                <a:gd name="T49" fmla="*/ 243 h 1632"/>
                <a:gd name="T50" fmla="*/ 222 w 1482"/>
                <a:gd name="T51" fmla="*/ 221 h 1632"/>
                <a:gd name="T52" fmla="*/ 176 w 1482"/>
                <a:gd name="T53" fmla="*/ 197 h 1632"/>
                <a:gd name="T54" fmla="*/ 135 w 1482"/>
                <a:gd name="T55" fmla="*/ 171 h 1632"/>
                <a:gd name="T56" fmla="*/ 99 w 1482"/>
                <a:gd name="T57" fmla="*/ 144 h 1632"/>
                <a:gd name="T58" fmla="*/ 68 w 1482"/>
                <a:gd name="T59" fmla="*/ 114 h 1632"/>
                <a:gd name="T60" fmla="*/ 42 w 1482"/>
                <a:gd name="T61" fmla="*/ 83 h 1632"/>
                <a:gd name="T62" fmla="*/ 21 w 1482"/>
                <a:gd name="T63" fmla="*/ 50 h 1632"/>
                <a:gd name="T64" fmla="*/ 5 w 1482"/>
                <a:gd name="T65" fmla="*/ 18 h 1632"/>
                <a:gd name="T66" fmla="*/ 1 w 1482"/>
                <a:gd name="T67" fmla="*/ 0 h 1632"/>
                <a:gd name="T68" fmla="*/ 0 w 1482"/>
                <a:gd name="T69" fmla="*/ 0 h 1632"/>
                <a:gd name="T70" fmla="*/ 371 w 1482"/>
                <a:gd name="T71" fmla="*/ 1469 h 1632"/>
                <a:gd name="T72" fmla="*/ 377 w 1482"/>
                <a:gd name="T73" fmla="*/ 1486 h 1632"/>
                <a:gd name="T74" fmla="*/ 398 w 1482"/>
                <a:gd name="T75" fmla="*/ 1518 h 1632"/>
                <a:gd name="T76" fmla="*/ 429 w 1482"/>
                <a:gd name="T77" fmla="*/ 1548 h 1632"/>
                <a:gd name="T78" fmla="*/ 469 w 1482"/>
                <a:gd name="T79" fmla="*/ 1574 h 1632"/>
                <a:gd name="T80" fmla="*/ 520 w 1482"/>
                <a:gd name="T81" fmla="*/ 1596 h 1632"/>
                <a:gd name="T82" fmla="*/ 575 w 1482"/>
                <a:gd name="T83" fmla="*/ 1613 h 1632"/>
                <a:gd name="T84" fmla="*/ 639 w 1482"/>
                <a:gd name="T85" fmla="*/ 1624 h 1632"/>
                <a:gd name="T86" fmla="*/ 706 w 1482"/>
                <a:gd name="T87" fmla="*/ 1631 h 1632"/>
                <a:gd name="T88" fmla="*/ 741 w 1482"/>
                <a:gd name="T89" fmla="*/ 1632 h 1632"/>
                <a:gd name="T90" fmla="*/ 811 w 1482"/>
                <a:gd name="T91" fmla="*/ 1628 h 1632"/>
                <a:gd name="T92" fmla="*/ 876 w 1482"/>
                <a:gd name="T93" fmla="*/ 1619 h 1632"/>
                <a:gd name="T94" fmla="*/ 935 w 1482"/>
                <a:gd name="T95" fmla="*/ 1605 h 1632"/>
                <a:gd name="T96" fmla="*/ 988 w 1482"/>
                <a:gd name="T97" fmla="*/ 1585 h 1632"/>
                <a:gd name="T98" fmla="*/ 1034 w 1482"/>
                <a:gd name="T99" fmla="*/ 1561 h 1632"/>
                <a:gd name="T100" fmla="*/ 1070 w 1482"/>
                <a:gd name="T101" fmla="*/ 1534 h 1632"/>
                <a:gd name="T102" fmla="*/ 1096 w 1482"/>
                <a:gd name="T103" fmla="*/ 1502 h 1632"/>
                <a:gd name="T104" fmla="*/ 1111 w 1482"/>
                <a:gd name="T105" fmla="*/ 1469 h 1632"/>
                <a:gd name="T106" fmla="*/ 1482 w 1482"/>
                <a:gd name="T107" fmla="*/ 0 h 1632"/>
                <a:gd name="T108" fmla="*/ 1481 w 1482"/>
                <a:gd name="T109" fmla="*/ 0 h 1632"/>
                <a:gd name="T110" fmla="*/ 1481 w 1482"/>
                <a:gd name="T111" fmla="*/ 0 h 1632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482"/>
                <a:gd name="T169" fmla="*/ 0 h 1632"/>
                <a:gd name="T170" fmla="*/ 1482 w 1482"/>
                <a:gd name="T171" fmla="*/ 1632 h 1632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482" h="1632">
                  <a:moveTo>
                    <a:pt x="1481" y="0"/>
                  </a:moveTo>
                  <a:lnTo>
                    <a:pt x="1481" y="0"/>
                  </a:lnTo>
                  <a:lnTo>
                    <a:pt x="1477" y="18"/>
                  </a:lnTo>
                  <a:lnTo>
                    <a:pt x="1469" y="35"/>
                  </a:lnTo>
                  <a:lnTo>
                    <a:pt x="1461" y="50"/>
                  </a:lnTo>
                  <a:lnTo>
                    <a:pt x="1452" y="67"/>
                  </a:lnTo>
                  <a:lnTo>
                    <a:pt x="1440" y="83"/>
                  </a:lnTo>
                  <a:lnTo>
                    <a:pt x="1429" y="98"/>
                  </a:lnTo>
                  <a:lnTo>
                    <a:pt x="1414" y="114"/>
                  </a:lnTo>
                  <a:lnTo>
                    <a:pt x="1399" y="129"/>
                  </a:lnTo>
                  <a:lnTo>
                    <a:pt x="1383" y="144"/>
                  </a:lnTo>
                  <a:lnTo>
                    <a:pt x="1365" y="158"/>
                  </a:lnTo>
                  <a:lnTo>
                    <a:pt x="1347" y="171"/>
                  </a:lnTo>
                  <a:lnTo>
                    <a:pt x="1326" y="184"/>
                  </a:lnTo>
                  <a:lnTo>
                    <a:pt x="1306" y="197"/>
                  </a:lnTo>
                  <a:lnTo>
                    <a:pt x="1284" y="210"/>
                  </a:lnTo>
                  <a:lnTo>
                    <a:pt x="1260" y="221"/>
                  </a:lnTo>
                  <a:lnTo>
                    <a:pt x="1236" y="232"/>
                  </a:lnTo>
                  <a:lnTo>
                    <a:pt x="1211" y="243"/>
                  </a:lnTo>
                  <a:lnTo>
                    <a:pt x="1185" y="252"/>
                  </a:lnTo>
                  <a:lnTo>
                    <a:pt x="1158" y="263"/>
                  </a:lnTo>
                  <a:lnTo>
                    <a:pt x="1130" y="272"/>
                  </a:lnTo>
                  <a:lnTo>
                    <a:pt x="1101" y="280"/>
                  </a:lnTo>
                  <a:lnTo>
                    <a:pt x="1071" y="287"/>
                  </a:lnTo>
                  <a:lnTo>
                    <a:pt x="1041" y="295"/>
                  </a:lnTo>
                  <a:lnTo>
                    <a:pt x="1010" y="302"/>
                  </a:lnTo>
                  <a:lnTo>
                    <a:pt x="979" y="307"/>
                  </a:lnTo>
                  <a:lnTo>
                    <a:pt x="947" y="312"/>
                  </a:lnTo>
                  <a:lnTo>
                    <a:pt x="913" y="316"/>
                  </a:lnTo>
                  <a:lnTo>
                    <a:pt x="880" y="320"/>
                  </a:lnTo>
                  <a:lnTo>
                    <a:pt x="846" y="322"/>
                  </a:lnTo>
                  <a:lnTo>
                    <a:pt x="811" y="325"/>
                  </a:lnTo>
                  <a:lnTo>
                    <a:pt x="776" y="326"/>
                  </a:lnTo>
                  <a:lnTo>
                    <a:pt x="741" y="326"/>
                  </a:lnTo>
                  <a:lnTo>
                    <a:pt x="706" y="326"/>
                  </a:lnTo>
                  <a:lnTo>
                    <a:pt x="671" y="325"/>
                  </a:lnTo>
                  <a:lnTo>
                    <a:pt x="636" y="322"/>
                  </a:lnTo>
                  <a:lnTo>
                    <a:pt x="602" y="320"/>
                  </a:lnTo>
                  <a:lnTo>
                    <a:pt x="569" y="316"/>
                  </a:lnTo>
                  <a:lnTo>
                    <a:pt x="535" y="312"/>
                  </a:lnTo>
                  <a:lnTo>
                    <a:pt x="503" y="307"/>
                  </a:lnTo>
                  <a:lnTo>
                    <a:pt x="472" y="302"/>
                  </a:lnTo>
                  <a:lnTo>
                    <a:pt x="441" y="295"/>
                  </a:lnTo>
                  <a:lnTo>
                    <a:pt x="411" y="287"/>
                  </a:lnTo>
                  <a:lnTo>
                    <a:pt x="381" y="280"/>
                  </a:lnTo>
                  <a:lnTo>
                    <a:pt x="352" y="272"/>
                  </a:lnTo>
                  <a:lnTo>
                    <a:pt x="324" y="263"/>
                  </a:lnTo>
                  <a:lnTo>
                    <a:pt x="297" y="252"/>
                  </a:lnTo>
                  <a:lnTo>
                    <a:pt x="271" y="243"/>
                  </a:lnTo>
                  <a:lnTo>
                    <a:pt x="246" y="232"/>
                  </a:lnTo>
                  <a:lnTo>
                    <a:pt x="222" y="221"/>
                  </a:lnTo>
                  <a:lnTo>
                    <a:pt x="198" y="210"/>
                  </a:lnTo>
                  <a:lnTo>
                    <a:pt x="176" y="197"/>
                  </a:lnTo>
                  <a:lnTo>
                    <a:pt x="156" y="184"/>
                  </a:lnTo>
                  <a:lnTo>
                    <a:pt x="135" y="171"/>
                  </a:lnTo>
                  <a:lnTo>
                    <a:pt x="117" y="158"/>
                  </a:lnTo>
                  <a:lnTo>
                    <a:pt x="99" y="144"/>
                  </a:lnTo>
                  <a:lnTo>
                    <a:pt x="83" y="129"/>
                  </a:lnTo>
                  <a:lnTo>
                    <a:pt x="68" y="114"/>
                  </a:lnTo>
                  <a:lnTo>
                    <a:pt x="53" y="98"/>
                  </a:lnTo>
                  <a:lnTo>
                    <a:pt x="42" y="83"/>
                  </a:lnTo>
                  <a:lnTo>
                    <a:pt x="30" y="67"/>
                  </a:lnTo>
                  <a:lnTo>
                    <a:pt x="21" y="50"/>
                  </a:lnTo>
                  <a:lnTo>
                    <a:pt x="13" y="35"/>
                  </a:lnTo>
                  <a:lnTo>
                    <a:pt x="5" y="18"/>
                  </a:lnTo>
                  <a:lnTo>
                    <a:pt x="1" y="0"/>
                  </a:lnTo>
                  <a:lnTo>
                    <a:pt x="0" y="0"/>
                  </a:lnTo>
                  <a:lnTo>
                    <a:pt x="371" y="1469"/>
                  </a:lnTo>
                  <a:lnTo>
                    <a:pt x="377" y="1486"/>
                  </a:lnTo>
                  <a:lnTo>
                    <a:pt x="386" y="1502"/>
                  </a:lnTo>
                  <a:lnTo>
                    <a:pt x="398" y="1518"/>
                  </a:lnTo>
                  <a:lnTo>
                    <a:pt x="412" y="1534"/>
                  </a:lnTo>
                  <a:lnTo>
                    <a:pt x="429" y="1548"/>
                  </a:lnTo>
                  <a:lnTo>
                    <a:pt x="448" y="1561"/>
                  </a:lnTo>
                  <a:lnTo>
                    <a:pt x="469" y="1574"/>
                  </a:lnTo>
                  <a:lnTo>
                    <a:pt x="494" y="1585"/>
                  </a:lnTo>
                  <a:lnTo>
                    <a:pt x="520" y="1596"/>
                  </a:lnTo>
                  <a:lnTo>
                    <a:pt x="547" y="1605"/>
                  </a:lnTo>
                  <a:lnTo>
                    <a:pt x="575" y="1613"/>
                  </a:lnTo>
                  <a:lnTo>
                    <a:pt x="606" y="1619"/>
                  </a:lnTo>
                  <a:lnTo>
                    <a:pt x="639" y="1624"/>
                  </a:lnTo>
                  <a:lnTo>
                    <a:pt x="671" y="1628"/>
                  </a:lnTo>
                  <a:lnTo>
                    <a:pt x="706" y="1631"/>
                  </a:lnTo>
                  <a:lnTo>
                    <a:pt x="741" y="1632"/>
                  </a:lnTo>
                  <a:lnTo>
                    <a:pt x="776" y="1631"/>
                  </a:lnTo>
                  <a:lnTo>
                    <a:pt x="811" y="1628"/>
                  </a:lnTo>
                  <a:lnTo>
                    <a:pt x="843" y="1624"/>
                  </a:lnTo>
                  <a:lnTo>
                    <a:pt x="876" y="1619"/>
                  </a:lnTo>
                  <a:lnTo>
                    <a:pt x="907" y="1613"/>
                  </a:lnTo>
                  <a:lnTo>
                    <a:pt x="935" y="1605"/>
                  </a:lnTo>
                  <a:lnTo>
                    <a:pt x="962" y="1596"/>
                  </a:lnTo>
                  <a:lnTo>
                    <a:pt x="988" y="1585"/>
                  </a:lnTo>
                  <a:lnTo>
                    <a:pt x="1013" y="1574"/>
                  </a:lnTo>
                  <a:lnTo>
                    <a:pt x="1034" y="1561"/>
                  </a:lnTo>
                  <a:lnTo>
                    <a:pt x="1053" y="1548"/>
                  </a:lnTo>
                  <a:lnTo>
                    <a:pt x="1070" y="1534"/>
                  </a:lnTo>
                  <a:lnTo>
                    <a:pt x="1084" y="1518"/>
                  </a:lnTo>
                  <a:lnTo>
                    <a:pt x="1096" y="1502"/>
                  </a:lnTo>
                  <a:lnTo>
                    <a:pt x="1105" y="1486"/>
                  </a:lnTo>
                  <a:lnTo>
                    <a:pt x="1111" y="1469"/>
                  </a:lnTo>
                  <a:lnTo>
                    <a:pt x="1482" y="0"/>
                  </a:lnTo>
                  <a:lnTo>
                    <a:pt x="1481" y="0"/>
                  </a:lnTo>
                  <a:close/>
                </a:path>
              </a:pathLst>
            </a:custGeom>
            <a:gradFill rotWithShape="1">
              <a:gsLst>
                <a:gs pos="0">
                  <a:srgbClr val="969696"/>
                </a:gs>
                <a:gs pos="50000">
                  <a:srgbClr val="FFFFFF"/>
                </a:gs>
                <a:gs pos="100000">
                  <a:srgbClr val="969696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81" name="Text Box 91"/>
          <p:cNvSpPr txBox="1">
            <a:spLocks noChangeArrowheads="1"/>
          </p:cNvSpPr>
          <p:nvPr/>
        </p:nvSpPr>
        <p:spPr bwMode="auto">
          <a:xfrm>
            <a:off x="8016422" y="3787625"/>
            <a:ext cx="223678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rnd" algn="ctr">
                <a:solidFill>
                  <a:srgbClr val="000000"/>
                </a:solidFill>
                <a:prstDash val="sysDot"/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ctr" eaLnBrk="1" fontAlgn="base" latinLnBrk="1" hangingPunct="1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200" b="1" dirty="0" smtClean="0">
                <a:solidFill>
                  <a:srgbClr val="000000"/>
                </a:solidFill>
                <a:ea typeface="微软雅黑" panose="020B0503020204020204" pitchFamily="34" charset="-122"/>
              </a:rPr>
              <a:t>微信平台</a:t>
            </a:r>
            <a:endParaRPr kumimoji="1" lang="en-US" altLang="zh-CN" sz="2200" b="1" dirty="0" smtClean="0">
              <a:solidFill>
                <a:srgbClr val="000000"/>
              </a:solidFill>
              <a:ea typeface="微软雅黑" panose="020B0503020204020204" pitchFamily="34" charset="-122"/>
            </a:endParaRPr>
          </a:p>
          <a:p>
            <a:pPr algn="ctr" eaLnBrk="1" fontAlgn="base" latinLnBrk="1" hangingPunct="1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1600" dirty="0" smtClean="0">
                <a:solidFill>
                  <a:schemeClr val="bg1">
                    <a:lumMod val="75000"/>
                  </a:schemeClr>
                </a:solidFill>
                <a:ea typeface="微软雅黑" panose="020B0503020204020204" pitchFamily="34" charset="-122"/>
              </a:rPr>
              <a:t>Wechat</a:t>
            </a:r>
            <a:endParaRPr kumimoji="1" lang="zh-CN" altLang="en-US" sz="1600" dirty="0">
              <a:solidFill>
                <a:schemeClr val="bg1">
                  <a:lumMod val="75000"/>
                </a:schemeClr>
              </a:solidFill>
              <a:ea typeface="微软雅黑" panose="020B0503020204020204" pitchFamily="34" charset="-122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2973609" y="3576904"/>
            <a:ext cx="407987" cy="549275"/>
            <a:chOff x="2180011" y="3563779"/>
            <a:chExt cx="407987" cy="549275"/>
          </a:xfrm>
        </p:grpSpPr>
        <p:grpSp>
          <p:nvGrpSpPr>
            <p:cNvPr id="54" name="Group 60"/>
            <p:cNvGrpSpPr>
              <a:grpSpLocks/>
            </p:cNvGrpSpPr>
            <p:nvPr/>
          </p:nvGrpSpPr>
          <p:grpSpPr bwMode="auto">
            <a:xfrm>
              <a:off x="2180011" y="3563779"/>
              <a:ext cx="407987" cy="407987"/>
              <a:chOff x="2335" y="1139"/>
              <a:chExt cx="1089" cy="1089"/>
            </a:xfrm>
          </p:grpSpPr>
          <p:sp>
            <p:nvSpPr>
              <p:cNvPr id="55" name="Oval 61"/>
              <p:cNvSpPr>
                <a:spLocks noChangeArrowheads="1"/>
              </p:cNvSpPr>
              <p:nvPr/>
            </p:nvSpPr>
            <p:spPr bwMode="auto">
              <a:xfrm>
                <a:off x="2335" y="1139"/>
                <a:ext cx="1089" cy="1089"/>
              </a:xfrm>
              <a:prstGeom prst="ellipse">
                <a:avLst/>
              </a:prstGeom>
              <a:gradFill rotWithShape="1">
                <a:gsLst>
                  <a:gs pos="0">
                    <a:srgbClr val="FF9933"/>
                  </a:gs>
                  <a:gs pos="100000">
                    <a:srgbClr val="FF9933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1600" b="1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56" name="Group 62"/>
              <p:cNvGrpSpPr>
                <a:grpSpLocks/>
              </p:cNvGrpSpPr>
              <p:nvPr/>
            </p:nvGrpSpPr>
            <p:grpSpPr bwMode="auto">
              <a:xfrm>
                <a:off x="2426" y="1169"/>
                <a:ext cx="908" cy="296"/>
                <a:chOff x="1431" y="1843"/>
                <a:chExt cx="907" cy="295"/>
              </a:xfrm>
            </p:grpSpPr>
            <p:sp>
              <p:nvSpPr>
                <p:cNvPr id="57" name="Freeform 63"/>
                <p:cNvSpPr>
                  <a:spLocks/>
                </p:cNvSpPr>
                <p:nvPr/>
              </p:nvSpPr>
              <p:spPr bwMode="auto">
                <a:xfrm>
                  <a:off x="1429" y="1843"/>
                  <a:ext cx="910" cy="296"/>
                </a:xfrm>
                <a:custGeom>
                  <a:avLst/>
                  <a:gdLst/>
                  <a:ahLst/>
                  <a:cxnLst>
                    <a:cxn ang="0">
                      <a:pos x="0" y="1576"/>
                    </a:cxn>
                    <a:cxn ang="0">
                      <a:pos x="50" y="1462"/>
                    </a:cxn>
                    <a:cxn ang="0">
                      <a:pos x="108" y="1350"/>
                    </a:cxn>
                    <a:cxn ang="0">
                      <a:pos x="170" y="1242"/>
                    </a:cxn>
                    <a:cxn ang="0">
                      <a:pos x="238" y="1138"/>
                    </a:cxn>
                    <a:cxn ang="0">
                      <a:pos x="310" y="1036"/>
                    </a:cxn>
                    <a:cxn ang="0">
                      <a:pos x="386" y="940"/>
                    </a:cxn>
                    <a:cxn ang="0">
                      <a:pos x="468" y="846"/>
                    </a:cxn>
                    <a:cxn ang="0">
                      <a:pos x="552" y="756"/>
                    </a:cxn>
                    <a:cxn ang="0">
                      <a:pos x="596" y="712"/>
                    </a:cxn>
                    <a:cxn ang="0">
                      <a:pos x="688" y="630"/>
                    </a:cxn>
                    <a:cxn ang="0">
                      <a:pos x="784" y="550"/>
                    </a:cxn>
                    <a:cxn ang="0">
                      <a:pos x="884" y="476"/>
                    </a:cxn>
                    <a:cxn ang="0">
                      <a:pos x="986" y="406"/>
                    </a:cxn>
                    <a:cxn ang="0">
                      <a:pos x="1092" y="342"/>
                    </a:cxn>
                    <a:cxn ang="0">
                      <a:pos x="1202" y="282"/>
                    </a:cxn>
                    <a:cxn ang="0">
                      <a:pos x="1316" y="228"/>
                    </a:cxn>
                    <a:cxn ang="0">
                      <a:pos x="1374" y="202"/>
                    </a:cxn>
                    <a:cxn ang="0">
                      <a:pos x="1490" y="156"/>
                    </a:cxn>
                    <a:cxn ang="0">
                      <a:pos x="1610" y="116"/>
                    </a:cxn>
                    <a:cxn ang="0">
                      <a:pos x="1732" y="80"/>
                    </a:cxn>
                    <a:cxn ang="0">
                      <a:pos x="1858" y="52"/>
                    </a:cxn>
                    <a:cxn ang="0">
                      <a:pos x="1984" y="30"/>
                    </a:cxn>
                    <a:cxn ang="0">
                      <a:pos x="2114" y="12"/>
                    </a:cxn>
                    <a:cxn ang="0">
                      <a:pos x="2246" y="2"/>
                    </a:cxn>
                    <a:cxn ang="0">
                      <a:pos x="2378" y="0"/>
                    </a:cxn>
                    <a:cxn ang="0">
                      <a:pos x="2444" y="0"/>
                    </a:cxn>
                    <a:cxn ang="0">
                      <a:pos x="2576" y="8"/>
                    </a:cxn>
                    <a:cxn ang="0">
                      <a:pos x="2706" y="20"/>
                    </a:cxn>
                    <a:cxn ang="0">
                      <a:pos x="2834" y="40"/>
                    </a:cxn>
                    <a:cxn ang="0">
                      <a:pos x="2962" y="66"/>
                    </a:cxn>
                    <a:cxn ang="0">
                      <a:pos x="3084" y="98"/>
                    </a:cxn>
                    <a:cxn ang="0">
                      <a:pos x="3206" y="136"/>
                    </a:cxn>
                    <a:cxn ang="0">
                      <a:pos x="3324" y="178"/>
                    </a:cxn>
                    <a:cxn ang="0">
                      <a:pos x="3382" y="202"/>
                    </a:cxn>
                    <a:cxn ang="0">
                      <a:pos x="3498" y="254"/>
                    </a:cxn>
                    <a:cxn ang="0">
                      <a:pos x="3608" y="312"/>
                    </a:cxn>
                    <a:cxn ang="0">
                      <a:pos x="3716" y="374"/>
                    </a:cxn>
                    <a:cxn ang="0">
                      <a:pos x="3822" y="440"/>
                    </a:cxn>
                    <a:cxn ang="0">
                      <a:pos x="3922" y="512"/>
                    </a:cxn>
                    <a:cxn ang="0">
                      <a:pos x="4020" y="590"/>
                    </a:cxn>
                    <a:cxn ang="0">
                      <a:pos x="4114" y="670"/>
                    </a:cxn>
                    <a:cxn ang="0">
                      <a:pos x="4204" y="756"/>
                    </a:cxn>
                    <a:cxn ang="0">
                      <a:pos x="4246" y="800"/>
                    </a:cxn>
                    <a:cxn ang="0">
                      <a:pos x="4330" y="892"/>
                    </a:cxn>
                    <a:cxn ang="0">
                      <a:pos x="4410" y="988"/>
                    </a:cxn>
                    <a:cxn ang="0">
                      <a:pos x="4484" y="1086"/>
                    </a:cxn>
                    <a:cxn ang="0">
                      <a:pos x="4552" y="1190"/>
                    </a:cxn>
                    <a:cxn ang="0">
                      <a:pos x="4618" y="1296"/>
                    </a:cxn>
                    <a:cxn ang="0">
                      <a:pos x="4678" y="1406"/>
                    </a:cxn>
                    <a:cxn ang="0">
                      <a:pos x="4732" y="1518"/>
                    </a:cxn>
                    <a:cxn ang="0">
                      <a:pos x="0" y="1576"/>
                    </a:cxn>
                  </a:cxnLst>
                  <a:rect l="0" t="0" r="r" b="b"/>
                  <a:pathLst>
                    <a:path w="4756" h="1576">
                      <a:moveTo>
                        <a:pt x="0" y="1576"/>
                      </a:moveTo>
                      <a:lnTo>
                        <a:pt x="0" y="1576"/>
                      </a:lnTo>
                      <a:lnTo>
                        <a:pt x="24" y="1518"/>
                      </a:lnTo>
                      <a:lnTo>
                        <a:pt x="50" y="1462"/>
                      </a:lnTo>
                      <a:lnTo>
                        <a:pt x="78" y="1406"/>
                      </a:lnTo>
                      <a:lnTo>
                        <a:pt x="108" y="1350"/>
                      </a:lnTo>
                      <a:lnTo>
                        <a:pt x="138" y="1296"/>
                      </a:lnTo>
                      <a:lnTo>
                        <a:pt x="170" y="1242"/>
                      </a:lnTo>
                      <a:lnTo>
                        <a:pt x="204" y="1190"/>
                      </a:lnTo>
                      <a:lnTo>
                        <a:pt x="238" y="1138"/>
                      </a:lnTo>
                      <a:lnTo>
                        <a:pt x="272" y="1086"/>
                      </a:lnTo>
                      <a:lnTo>
                        <a:pt x="310" y="1036"/>
                      </a:lnTo>
                      <a:lnTo>
                        <a:pt x="348" y="988"/>
                      </a:lnTo>
                      <a:lnTo>
                        <a:pt x="386" y="940"/>
                      </a:lnTo>
                      <a:lnTo>
                        <a:pt x="426" y="892"/>
                      </a:lnTo>
                      <a:lnTo>
                        <a:pt x="468" y="846"/>
                      </a:lnTo>
                      <a:lnTo>
                        <a:pt x="510" y="800"/>
                      </a:lnTo>
                      <a:lnTo>
                        <a:pt x="552" y="756"/>
                      </a:lnTo>
                      <a:lnTo>
                        <a:pt x="552" y="756"/>
                      </a:lnTo>
                      <a:lnTo>
                        <a:pt x="596" y="712"/>
                      </a:lnTo>
                      <a:lnTo>
                        <a:pt x="642" y="670"/>
                      </a:lnTo>
                      <a:lnTo>
                        <a:pt x="688" y="630"/>
                      </a:lnTo>
                      <a:lnTo>
                        <a:pt x="736" y="590"/>
                      </a:lnTo>
                      <a:lnTo>
                        <a:pt x="784" y="550"/>
                      </a:lnTo>
                      <a:lnTo>
                        <a:pt x="834" y="512"/>
                      </a:lnTo>
                      <a:lnTo>
                        <a:pt x="884" y="476"/>
                      </a:lnTo>
                      <a:lnTo>
                        <a:pt x="934" y="440"/>
                      </a:lnTo>
                      <a:lnTo>
                        <a:pt x="986" y="406"/>
                      </a:lnTo>
                      <a:lnTo>
                        <a:pt x="1040" y="374"/>
                      </a:lnTo>
                      <a:lnTo>
                        <a:pt x="1092" y="342"/>
                      </a:lnTo>
                      <a:lnTo>
                        <a:pt x="1148" y="312"/>
                      </a:lnTo>
                      <a:lnTo>
                        <a:pt x="1202" y="282"/>
                      </a:lnTo>
                      <a:lnTo>
                        <a:pt x="1258" y="254"/>
                      </a:lnTo>
                      <a:lnTo>
                        <a:pt x="1316" y="228"/>
                      </a:lnTo>
                      <a:lnTo>
                        <a:pt x="1374" y="202"/>
                      </a:lnTo>
                      <a:lnTo>
                        <a:pt x="1374" y="202"/>
                      </a:lnTo>
                      <a:lnTo>
                        <a:pt x="1432" y="178"/>
                      </a:lnTo>
                      <a:lnTo>
                        <a:pt x="1490" y="156"/>
                      </a:lnTo>
                      <a:lnTo>
                        <a:pt x="1550" y="136"/>
                      </a:lnTo>
                      <a:lnTo>
                        <a:pt x="1610" y="116"/>
                      </a:lnTo>
                      <a:lnTo>
                        <a:pt x="1672" y="98"/>
                      </a:lnTo>
                      <a:lnTo>
                        <a:pt x="1732" y="80"/>
                      </a:lnTo>
                      <a:lnTo>
                        <a:pt x="1794" y="66"/>
                      </a:lnTo>
                      <a:lnTo>
                        <a:pt x="1858" y="52"/>
                      </a:lnTo>
                      <a:lnTo>
                        <a:pt x="1922" y="40"/>
                      </a:lnTo>
                      <a:lnTo>
                        <a:pt x="1984" y="30"/>
                      </a:lnTo>
                      <a:lnTo>
                        <a:pt x="2050" y="20"/>
                      </a:lnTo>
                      <a:lnTo>
                        <a:pt x="2114" y="12"/>
                      </a:lnTo>
                      <a:lnTo>
                        <a:pt x="2180" y="8"/>
                      </a:lnTo>
                      <a:lnTo>
                        <a:pt x="2246" y="2"/>
                      </a:lnTo>
                      <a:lnTo>
                        <a:pt x="2312" y="0"/>
                      </a:lnTo>
                      <a:lnTo>
                        <a:pt x="2378" y="0"/>
                      </a:lnTo>
                      <a:lnTo>
                        <a:pt x="2378" y="0"/>
                      </a:lnTo>
                      <a:lnTo>
                        <a:pt x="2444" y="0"/>
                      </a:lnTo>
                      <a:lnTo>
                        <a:pt x="2510" y="2"/>
                      </a:lnTo>
                      <a:lnTo>
                        <a:pt x="2576" y="8"/>
                      </a:lnTo>
                      <a:lnTo>
                        <a:pt x="2642" y="12"/>
                      </a:lnTo>
                      <a:lnTo>
                        <a:pt x="2706" y="20"/>
                      </a:lnTo>
                      <a:lnTo>
                        <a:pt x="2772" y="30"/>
                      </a:lnTo>
                      <a:lnTo>
                        <a:pt x="2834" y="40"/>
                      </a:lnTo>
                      <a:lnTo>
                        <a:pt x="2898" y="52"/>
                      </a:lnTo>
                      <a:lnTo>
                        <a:pt x="2962" y="66"/>
                      </a:lnTo>
                      <a:lnTo>
                        <a:pt x="3024" y="80"/>
                      </a:lnTo>
                      <a:lnTo>
                        <a:pt x="3084" y="98"/>
                      </a:lnTo>
                      <a:lnTo>
                        <a:pt x="3146" y="116"/>
                      </a:lnTo>
                      <a:lnTo>
                        <a:pt x="3206" y="136"/>
                      </a:lnTo>
                      <a:lnTo>
                        <a:pt x="3266" y="156"/>
                      </a:lnTo>
                      <a:lnTo>
                        <a:pt x="3324" y="178"/>
                      </a:lnTo>
                      <a:lnTo>
                        <a:pt x="3382" y="202"/>
                      </a:lnTo>
                      <a:lnTo>
                        <a:pt x="3382" y="202"/>
                      </a:lnTo>
                      <a:lnTo>
                        <a:pt x="3440" y="228"/>
                      </a:lnTo>
                      <a:lnTo>
                        <a:pt x="3498" y="254"/>
                      </a:lnTo>
                      <a:lnTo>
                        <a:pt x="3554" y="282"/>
                      </a:lnTo>
                      <a:lnTo>
                        <a:pt x="3608" y="312"/>
                      </a:lnTo>
                      <a:lnTo>
                        <a:pt x="3664" y="342"/>
                      </a:lnTo>
                      <a:lnTo>
                        <a:pt x="3716" y="374"/>
                      </a:lnTo>
                      <a:lnTo>
                        <a:pt x="3770" y="406"/>
                      </a:lnTo>
                      <a:lnTo>
                        <a:pt x="3822" y="440"/>
                      </a:lnTo>
                      <a:lnTo>
                        <a:pt x="3872" y="476"/>
                      </a:lnTo>
                      <a:lnTo>
                        <a:pt x="3922" y="512"/>
                      </a:lnTo>
                      <a:lnTo>
                        <a:pt x="3972" y="550"/>
                      </a:lnTo>
                      <a:lnTo>
                        <a:pt x="4020" y="590"/>
                      </a:lnTo>
                      <a:lnTo>
                        <a:pt x="4068" y="630"/>
                      </a:lnTo>
                      <a:lnTo>
                        <a:pt x="4114" y="670"/>
                      </a:lnTo>
                      <a:lnTo>
                        <a:pt x="4160" y="712"/>
                      </a:lnTo>
                      <a:lnTo>
                        <a:pt x="4204" y="756"/>
                      </a:lnTo>
                      <a:lnTo>
                        <a:pt x="4204" y="756"/>
                      </a:lnTo>
                      <a:lnTo>
                        <a:pt x="4246" y="800"/>
                      </a:lnTo>
                      <a:lnTo>
                        <a:pt x="4288" y="846"/>
                      </a:lnTo>
                      <a:lnTo>
                        <a:pt x="4330" y="892"/>
                      </a:lnTo>
                      <a:lnTo>
                        <a:pt x="4370" y="940"/>
                      </a:lnTo>
                      <a:lnTo>
                        <a:pt x="4410" y="988"/>
                      </a:lnTo>
                      <a:lnTo>
                        <a:pt x="4446" y="1036"/>
                      </a:lnTo>
                      <a:lnTo>
                        <a:pt x="4484" y="1086"/>
                      </a:lnTo>
                      <a:lnTo>
                        <a:pt x="4518" y="1138"/>
                      </a:lnTo>
                      <a:lnTo>
                        <a:pt x="4552" y="1190"/>
                      </a:lnTo>
                      <a:lnTo>
                        <a:pt x="4586" y="1242"/>
                      </a:lnTo>
                      <a:lnTo>
                        <a:pt x="4618" y="1296"/>
                      </a:lnTo>
                      <a:lnTo>
                        <a:pt x="4648" y="1350"/>
                      </a:lnTo>
                      <a:lnTo>
                        <a:pt x="4678" y="1406"/>
                      </a:lnTo>
                      <a:lnTo>
                        <a:pt x="4706" y="1462"/>
                      </a:lnTo>
                      <a:lnTo>
                        <a:pt x="4732" y="1518"/>
                      </a:lnTo>
                      <a:lnTo>
                        <a:pt x="4756" y="1576"/>
                      </a:lnTo>
                      <a:lnTo>
                        <a:pt x="0" y="1576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FFFFFF">
                        <a:alpha val="75000"/>
                      </a:srgbClr>
                    </a:gs>
                    <a:gs pos="100000">
                      <a:srgbClr val="FFFFFF">
                        <a:gamma/>
                        <a:tint val="0"/>
                        <a:invGamma/>
                        <a:alpha val="0"/>
                      </a:srgbClr>
                    </a:gs>
                  </a:gsLst>
                  <a:lin ang="540000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" name="Oval 64"/>
                <p:cNvSpPr>
                  <a:spLocks noChangeArrowheads="1"/>
                </p:cNvSpPr>
                <p:nvPr/>
              </p:nvSpPr>
              <p:spPr bwMode="auto">
                <a:xfrm>
                  <a:off x="1771" y="1843"/>
                  <a:ext cx="227" cy="204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/>
                    </a:gs>
                    <a:gs pos="100000">
                      <a:srgbClr val="67ABF5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82" name="Oval 94"/>
            <p:cNvSpPr>
              <a:spLocks noChangeArrowheads="1"/>
            </p:cNvSpPr>
            <p:nvPr/>
          </p:nvSpPr>
          <p:spPr bwMode="auto">
            <a:xfrm>
              <a:off x="2191123" y="3978116"/>
              <a:ext cx="392113" cy="134938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gamma/>
                    <a:shade val="46275"/>
                    <a:invGamma/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31750" cap="rnd" algn="ctr">
              <a:noFill/>
              <a:prstDash val="sysDot"/>
              <a:round/>
              <a:headEnd/>
              <a:tailEnd/>
            </a:ln>
            <a:effec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2973609" y="2004389"/>
            <a:ext cx="407987" cy="549275"/>
            <a:chOff x="2180011" y="5167113"/>
            <a:chExt cx="407987" cy="549275"/>
          </a:xfrm>
        </p:grpSpPr>
        <p:grpSp>
          <p:nvGrpSpPr>
            <p:cNvPr id="83" name="Group 60"/>
            <p:cNvGrpSpPr>
              <a:grpSpLocks/>
            </p:cNvGrpSpPr>
            <p:nvPr/>
          </p:nvGrpSpPr>
          <p:grpSpPr bwMode="auto">
            <a:xfrm>
              <a:off x="2180011" y="5167113"/>
              <a:ext cx="407987" cy="407987"/>
              <a:chOff x="2335" y="1139"/>
              <a:chExt cx="1089" cy="1089"/>
            </a:xfrm>
          </p:grpSpPr>
          <p:sp>
            <p:nvSpPr>
              <p:cNvPr id="84" name="Oval 61"/>
              <p:cNvSpPr>
                <a:spLocks noChangeArrowheads="1"/>
              </p:cNvSpPr>
              <p:nvPr/>
            </p:nvSpPr>
            <p:spPr bwMode="auto">
              <a:xfrm>
                <a:off x="2335" y="1139"/>
                <a:ext cx="1089" cy="1089"/>
              </a:xfrm>
              <a:prstGeom prst="ellipse">
                <a:avLst/>
              </a:prstGeom>
              <a:gradFill rotWithShape="1">
                <a:gsLst>
                  <a:gs pos="0">
                    <a:srgbClr val="FF0000"/>
                  </a:gs>
                  <a:gs pos="100000">
                    <a:srgbClr val="CC0000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华文细黑" panose="0201060004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85" name="Group 62"/>
              <p:cNvGrpSpPr>
                <a:grpSpLocks/>
              </p:cNvGrpSpPr>
              <p:nvPr/>
            </p:nvGrpSpPr>
            <p:grpSpPr bwMode="auto">
              <a:xfrm>
                <a:off x="2426" y="1169"/>
                <a:ext cx="908" cy="296"/>
                <a:chOff x="1431" y="1843"/>
                <a:chExt cx="907" cy="295"/>
              </a:xfrm>
            </p:grpSpPr>
            <p:sp>
              <p:nvSpPr>
                <p:cNvPr id="86" name="Freeform 63"/>
                <p:cNvSpPr>
                  <a:spLocks/>
                </p:cNvSpPr>
                <p:nvPr/>
              </p:nvSpPr>
              <p:spPr bwMode="auto">
                <a:xfrm>
                  <a:off x="1429" y="1843"/>
                  <a:ext cx="910" cy="296"/>
                </a:xfrm>
                <a:custGeom>
                  <a:avLst/>
                  <a:gdLst/>
                  <a:ahLst/>
                  <a:cxnLst>
                    <a:cxn ang="0">
                      <a:pos x="0" y="1576"/>
                    </a:cxn>
                    <a:cxn ang="0">
                      <a:pos x="50" y="1462"/>
                    </a:cxn>
                    <a:cxn ang="0">
                      <a:pos x="108" y="1350"/>
                    </a:cxn>
                    <a:cxn ang="0">
                      <a:pos x="170" y="1242"/>
                    </a:cxn>
                    <a:cxn ang="0">
                      <a:pos x="238" y="1138"/>
                    </a:cxn>
                    <a:cxn ang="0">
                      <a:pos x="310" y="1036"/>
                    </a:cxn>
                    <a:cxn ang="0">
                      <a:pos x="386" y="940"/>
                    </a:cxn>
                    <a:cxn ang="0">
                      <a:pos x="468" y="846"/>
                    </a:cxn>
                    <a:cxn ang="0">
                      <a:pos x="552" y="756"/>
                    </a:cxn>
                    <a:cxn ang="0">
                      <a:pos x="596" y="712"/>
                    </a:cxn>
                    <a:cxn ang="0">
                      <a:pos x="688" y="630"/>
                    </a:cxn>
                    <a:cxn ang="0">
                      <a:pos x="784" y="550"/>
                    </a:cxn>
                    <a:cxn ang="0">
                      <a:pos x="884" y="476"/>
                    </a:cxn>
                    <a:cxn ang="0">
                      <a:pos x="986" y="406"/>
                    </a:cxn>
                    <a:cxn ang="0">
                      <a:pos x="1092" y="342"/>
                    </a:cxn>
                    <a:cxn ang="0">
                      <a:pos x="1202" y="282"/>
                    </a:cxn>
                    <a:cxn ang="0">
                      <a:pos x="1316" y="228"/>
                    </a:cxn>
                    <a:cxn ang="0">
                      <a:pos x="1374" y="202"/>
                    </a:cxn>
                    <a:cxn ang="0">
                      <a:pos x="1490" y="156"/>
                    </a:cxn>
                    <a:cxn ang="0">
                      <a:pos x="1610" y="116"/>
                    </a:cxn>
                    <a:cxn ang="0">
                      <a:pos x="1732" y="80"/>
                    </a:cxn>
                    <a:cxn ang="0">
                      <a:pos x="1858" y="52"/>
                    </a:cxn>
                    <a:cxn ang="0">
                      <a:pos x="1984" y="30"/>
                    </a:cxn>
                    <a:cxn ang="0">
                      <a:pos x="2114" y="12"/>
                    </a:cxn>
                    <a:cxn ang="0">
                      <a:pos x="2246" y="2"/>
                    </a:cxn>
                    <a:cxn ang="0">
                      <a:pos x="2378" y="0"/>
                    </a:cxn>
                    <a:cxn ang="0">
                      <a:pos x="2444" y="0"/>
                    </a:cxn>
                    <a:cxn ang="0">
                      <a:pos x="2576" y="8"/>
                    </a:cxn>
                    <a:cxn ang="0">
                      <a:pos x="2706" y="20"/>
                    </a:cxn>
                    <a:cxn ang="0">
                      <a:pos x="2834" y="40"/>
                    </a:cxn>
                    <a:cxn ang="0">
                      <a:pos x="2962" y="66"/>
                    </a:cxn>
                    <a:cxn ang="0">
                      <a:pos x="3084" y="98"/>
                    </a:cxn>
                    <a:cxn ang="0">
                      <a:pos x="3206" y="136"/>
                    </a:cxn>
                    <a:cxn ang="0">
                      <a:pos x="3324" y="178"/>
                    </a:cxn>
                    <a:cxn ang="0">
                      <a:pos x="3382" y="202"/>
                    </a:cxn>
                    <a:cxn ang="0">
                      <a:pos x="3498" y="254"/>
                    </a:cxn>
                    <a:cxn ang="0">
                      <a:pos x="3608" y="312"/>
                    </a:cxn>
                    <a:cxn ang="0">
                      <a:pos x="3716" y="374"/>
                    </a:cxn>
                    <a:cxn ang="0">
                      <a:pos x="3822" y="440"/>
                    </a:cxn>
                    <a:cxn ang="0">
                      <a:pos x="3922" y="512"/>
                    </a:cxn>
                    <a:cxn ang="0">
                      <a:pos x="4020" y="590"/>
                    </a:cxn>
                    <a:cxn ang="0">
                      <a:pos x="4114" y="670"/>
                    </a:cxn>
                    <a:cxn ang="0">
                      <a:pos x="4204" y="756"/>
                    </a:cxn>
                    <a:cxn ang="0">
                      <a:pos x="4246" y="800"/>
                    </a:cxn>
                    <a:cxn ang="0">
                      <a:pos x="4330" y="892"/>
                    </a:cxn>
                    <a:cxn ang="0">
                      <a:pos x="4410" y="988"/>
                    </a:cxn>
                    <a:cxn ang="0">
                      <a:pos x="4484" y="1086"/>
                    </a:cxn>
                    <a:cxn ang="0">
                      <a:pos x="4552" y="1190"/>
                    </a:cxn>
                    <a:cxn ang="0">
                      <a:pos x="4618" y="1296"/>
                    </a:cxn>
                    <a:cxn ang="0">
                      <a:pos x="4678" y="1406"/>
                    </a:cxn>
                    <a:cxn ang="0">
                      <a:pos x="4732" y="1518"/>
                    </a:cxn>
                    <a:cxn ang="0">
                      <a:pos x="0" y="1576"/>
                    </a:cxn>
                  </a:cxnLst>
                  <a:rect l="0" t="0" r="r" b="b"/>
                  <a:pathLst>
                    <a:path w="4756" h="1576">
                      <a:moveTo>
                        <a:pt x="0" y="1576"/>
                      </a:moveTo>
                      <a:lnTo>
                        <a:pt x="0" y="1576"/>
                      </a:lnTo>
                      <a:lnTo>
                        <a:pt x="24" y="1518"/>
                      </a:lnTo>
                      <a:lnTo>
                        <a:pt x="50" y="1462"/>
                      </a:lnTo>
                      <a:lnTo>
                        <a:pt x="78" y="1406"/>
                      </a:lnTo>
                      <a:lnTo>
                        <a:pt x="108" y="1350"/>
                      </a:lnTo>
                      <a:lnTo>
                        <a:pt x="138" y="1296"/>
                      </a:lnTo>
                      <a:lnTo>
                        <a:pt x="170" y="1242"/>
                      </a:lnTo>
                      <a:lnTo>
                        <a:pt x="204" y="1190"/>
                      </a:lnTo>
                      <a:lnTo>
                        <a:pt x="238" y="1138"/>
                      </a:lnTo>
                      <a:lnTo>
                        <a:pt x="272" y="1086"/>
                      </a:lnTo>
                      <a:lnTo>
                        <a:pt x="310" y="1036"/>
                      </a:lnTo>
                      <a:lnTo>
                        <a:pt x="348" y="988"/>
                      </a:lnTo>
                      <a:lnTo>
                        <a:pt x="386" y="940"/>
                      </a:lnTo>
                      <a:lnTo>
                        <a:pt x="426" y="892"/>
                      </a:lnTo>
                      <a:lnTo>
                        <a:pt x="468" y="846"/>
                      </a:lnTo>
                      <a:lnTo>
                        <a:pt x="510" y="800"/>
                      </a:lnTo>
                      <a:lnTo>
                        <a:pt x="552" y="756"/>
                      </a:lnTo>
                      <a:lnTo>
                        <a:pt x="552" y="756"/>
                      </a:lnTo>
                      <a:lnTo>
                        <a:pt x="596" y="712"/>
                      </a:lnTo>
                      <a:lnTo>
                        <a:pt x="642" y="670"/>
                      </a:lnTo>
                      <a:lnTo>
                        <a:pt x="688" y="630"/>
                      </a:lnTo>
                      <a:lnTo>
                        <a:pt x="736" y="590"/>
                      </a:lnTo>
                      <a:lnTo>
                        <a:pt x="784" y="550"/>
                      </a:lnTo>
                      <a:lnTo>
                        <a:pt x="834" y="512"/>
                      </a:lnTo>
                      <a:lnTo>
                        <a:pt x="884" y="476"/>
                      </a:lnTo>
                      <a:lnTo>
                        <a:pt x="934" y="440"/>
                      </a:lnTo>
                      <a:lnTo>
                        <a:pt x="986" y="406"/>
                      </a:lnTo>
                      <a:lnTo>
                        <a:pt x="1040" y="374"/>
                      </a:lnTo>
                      <a:lnTo>
                        <a:pt x="1092" y="342"/>
                      </a:lnTo>
                      <a:lnTo>
                        <a:pt x="1148" y="312"/>
                      </a:lnTo>
                      <a:lnTo>
                        <a:pt x="1202" y="282"/>
                      </a:lnTo>
                      <a:lnTo>
                        <a:pt x="1258" y="254"/>
                      </a:lnTo>
                      <a:lnTo>
                        <a:pt x="1316" y="228"/>
                      </a:lnTo>
                      <a:lnTo>
                        <a:pt x="1374" y="202"/>
                      </a:lnTo>
                      <a:lnTo>
                        <a:pt x="1374" y="202"/>
                      </a:lnTo>
                      <a:lnTo>
                        <a:pt x="1432" y="178"/>
                      </a:lnTo>
                      <a:lnTo>
                        <a:pt x="1490" y="156"/>
                      </a:lnTo>
                      <a:lnTo>
                        <a:pt x="1550" y="136"/>
                      </a:lnTo>
                      <a:lnTo>
                        <a:pt x="1610" y="116"/>
                      </a:lnTo>
                      <a:lnTo>
                        <a:pt x="1672" y="98"/>
                      </a:lnTo>
                      <a:lnTo>
                        <a:pt x="1732" y="80"/>
                      </a:lnTo>
                      <a:lnTo>
                        <a:pt x="1794" y="66"/>
                      </a:lnTo>
                      <a:lnTo>
                        <a:pt x="1858" y="52"/>
                      </a:lnTo>
                      <a:lnTo>
                        <a:pt x="1922" y="40"/>
                      </a:lnTo>
                      <a:lnTo>
                        <a:pt x="1984" y="30"/>
                      </a:lnTo>
                      <a:lnTo>
                        <a:pt x="2050" y="20"/>
                      </a:lnTo>
                      <a:lnTo>
                        <a:pt x="2114" y="12"/>
                      </a:lnTo>
                      <a:lnTo>
                        <a:pt x="2180" y="8"/>
                      </a:lnTo>
                      <a:lnTo>
                        <a:pt x="2246" y="2"/>
                      </a:lnTo>
                      <a:lnTo>
                        <a:pt x="2312" y="0"/>
                      </a:lnTo>
                      <a:lnTo>
                        <a:pt x="2378" y="0"/>
                      </a:lnTo>
                      <a:lnTo>
                        <a:pt x="2378" y="0"/>
                      </a:lnTo>
                      <a:lnTo>
                        <a:pt x="2444" y="0"/>
                      </a:lnTo>
                      <a:lnTo>
                        <a:pt x="2510" y="2"/>
                      </a:lnTo>
                      <a:lnTo>
                        <a:pt x="2576" y="8"/>
                      </a:lnTo>
                      <a:lnTo>
                        <a:pt x="2642" y="12"/>
                      </a:lnTo>
                      <a:lnTo>
                        <a:pt x="2706" y="20"/>
                      </a:lnTo>
                      <a:lnTo>
                        <a:pt x="2772" y="30"/>
                      </a:lnTo>
                      <a:lnTo>
                        <a:pt x="2834" y="40"/>
                      </a:lnTo>
                      <a:lnTo>
                        <a:pt x="2898" y="52"/>
                      </a:lnTo>
                      <a:lnTo>
                        <a:pt x="2962" y="66"/>
                      </a:lnTo>
                      <a:lnTo>
                        <a:pt x="3024" y="80"/>
                      </a:lnTo>
                      <a:lnTo>
                        <a:pt x="3084" y="98"/>
                      </a:lnTo>
                      <a:lnTo>
                        <a:pt x="3146" y="116"/>
                      </a:lnTo>
                      <a:lnTo>
                        <a:pt x="3206" y="136"/>
                      </a:lnTo>
                      <a:lnTo>
                        <a:pt x="3266" y="156"/>
                      </a:lnTo>
                      <a:lnTo>
                        <a:pt x="3324" y="178"/>
                      </a:lnTo>
                      <a:lnTo>
                        <a:pt x="3382" y="202"/>
                      </a:lnTo>
                      <a:lnTo>
                        <a:pt x="3382" y="202"/>
                      </a:lnTo>
                      <a:lnTo>
                        <a:pt x="3440" y="228"/>
                      </a:lnTo>
                      <a:lnTo>
                        <a:pt x="3498" y="254"/>
                      </a:lnTo>
                      <a:lnTo>
                        <a:pt x="3554" y="282"/>
                      </a:lnTo>
                      <a:lnTo>
                        <a:pt x="3608" y="312"/>
                      </a:lnTo>
                      <a:lnTo>
                        <a:pt x="3664" y="342"/>
                      </a:lnTo>
                      <a:lnTo>
                        <a:pt x="3716" y="374"/>
                      </a:lnTo>
                      <a:lnTo>
                        <a:pt x="3770" y="406"/>
                      </a:lnTo>
                      <a:lnTo>
                        <a:pt x="3822" y="440"/>
                      </a:lnTo>
                      <a:lnTo>
                        <a:pt x="3872" y="476"/>
                      </a:lnTo>
                      <a:lnTo>
                        <a:pt x="3922" y="512"/>
                      </a:lnTo>
                      <a:lnTo>
                        <a:pt x="3972" y="550"/>
                      </a:lnTo>
                      <a:lnTo>
                        <a:pt x="4020" y="590"/>
                      </a:lnTo>
                      <a:lnTo>
                        <a:pt x="4068" y="630"/>
                      </a:lnTo>
                      <a:lnTo>
                        <a:pt x="4114" y="670"/>
                      </a:lnTo>
                      <a:lnTo>
                        <a:pt x="4160" y="712"/>
                      </a:lnTo>
                      <a:lnTo>
                        <a:pt x="4204" y="756"/>
                      </a:lnTo>
                      <a:lnTo>
                        <a:pt x="4204" y="756"/>
                      </a:lnTo>
                      <a:lnTo>
                        <a:pt x="4246" y="800"/>
                      </a:lnTo>
                      <a:lnTo>
                        <a:pt x="4288" y="846"/>
                      </a:lnTo>
                      <a:lnTo>
                        <a:pt x="4330" y="892"/>
                      </a:lnTo>
                      <a:lnTo>
                        <a:pt x="4370" y="940"/>
                      </a:lnTo>
                      <a:lnTo>
                        <a:pt x="4410" y="988"/>
                      </a:lnTo>
                      <a:lnTo>
                        <a:pt x="4446" y="1036"/>
                      </a:lnTo>
                      <a:lnTo>
                        <a:pt x="4484" y="1086"/>
                      </a:lnTo>
                      <a:lnTo>
                        <a:pt x="4518" y="1138"/>
                      </a:lnTo>
                      <a:lnTo>
                        <a:pt x="4552" y="1190"/>
                      </a:lnTo>
                      <a:lnTo>
                        <a:pt x="4586" y="1242"/>
                      </a:lnTo>
                      <a:lnTo>
                        <a:pt x="4618" y="1296"/>
                      </a:lnTo>
                      <a:lnTo>
                        <a:pt x="4648" y="1350"/>
                      </a:lnTo>
                      <a:lnTo>
                        <a:pt x="4678" y="1406"/>
                      </a:lnTo>
                      <a:lnTo>
                        <a:pt x="4706" y="1462"/>
                      </a:lnTo>
                      <a:lnTo>
                        <a:pt x="4732" y="1518"/>
                      </a:lnTo>
                      <a:lnTo>
                        <a:pt x="4756" y="1576"/>
                      </a:lnTo>
                      <a:lnTo>
                        <a:pt x="0" y="1576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FFFFFF">
                        <a:alpha val="75000"/>
                      </a:srgbClr>
                    </a:gs>
                    <a:gs pos="100000">
                      <a:srgbClr val="FFFFFF">
                        <a:gamma/>
                        <a:tint val="0"/>
                        <a:invGamma/>
                        <a:alpha val="0"/>
                      </a:srgbClr>
                    </a:gs>
                  </a:gsLst>
                  <a:lin ang="540000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87" name="Oval 64"/>
                <p:cNvSpPr>
                  <a:spLocks noChangeArrowheads="1"/>
                </p:cNvSpPr>
                <p:nvPr/>
              </p:nvSpPr>
              <p:spPr bwMode="auto">
                <a:xfrm>
                  <a:off x="1771" y="1843"/>
                  <a:ext cx="227" cy="204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/>
                    </a:gs>
                    <a:gs pos="100000">
                      <a:srgbClr val="67ABF5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华文细黑" panose="0201060004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4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88" name="Oval 94"/>
            <p:cNvSpPr>
              <a:spLocks noChangeArrowheads="1"/>
            </p:cNvSpPr>
            <p:nvPr/>
          </p:nvSpPr>
          <p:spPr bwMode="auto">
            <a:xfrm>
              <a:off x="2191123" y="5581450"/>
              <a:ext cx="392113" cy="134938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gamma/>
                    <a:shade val="46275"/>
                    <a:invGamma/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31750" cap="rnd" algn="ctr">
              <a:noFill/>
              <a:prstDash val="sysDot"/>
              <a:round/>
              <a:headEnd/>
              <a:tailEnd/>
            </a:ln>
            <a:effec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细黑" panose="0201060004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89" name="Text Box 52"/>
          <p:cNvSpPr txBox="1">
            <a:spLocks noChangeArrowheads="1"/>
          </p:cNvSpPr>
          <p:nvPr/>
        </p:nvSpPr>
        <p:spPr bwMode="auto">
          <a:xfrm>
            <a:off x="3561624" y="1923213"/>
            <a:ext cx="2819936" cy="4119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b="1" dirty="0">
                <a:solidFill>
                  <a:srgbClr val="FF0000"/>
                </a:solidFill>
                <a:ea typeface="微软雅黑" panose="020B0503020204020204" pitchFamily="34" charset="-122"/>
              </a:rPr>
              <a:t>信息服务</a:t>
            </a:r>
            <a:endParaRPr kumimoji="1" lang="ko-KR" altLang="zh-CN" sz="2800" b="1" dirty="0">
              <a:solidFill>
                <a:srgbClr val="FF0000"/>
              </a:solidFill>
              <a:ea typeface="微软雅黑" panose="020B0503020204020204" pitchFamily="34" charset="-122"/>
            </a:endParaRPr>
          </a:p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群体、点对点（</a:t>
            </a:r>
            <a:r>
              <a:rPr lang="en-US" altLang="zh-CN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Push</a:t>
            </a:r>
            <a:r>
              <a:rPr lang="zh-CN" altLang="en-US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）</a:t>
            </a:r>
            <a:endParaRPr lang="en-US" altLang="zh-CN" sz="1400" b="1" dirty="0" smtClean="0">
              <a:solidFill>
                <a:srgbClr val="080808"/>
              </a:solidFill>
              <a:ea typeface="微软雅黑" panose="020B0503020204020204" pitchFamily="34" charset="-122"/>
            </a:endParaRPr>
          </a:p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信息订阅服务</a:t>
            </a:r>
            <a:endParaRPr lang="en-US" altLang="zh-CN" sz="1400" b="1" dirty="0" smtClean="0">
              <a:solidFill>
                <a:srgbClr val="080808"/>
              </a:solidFill>
              <a:ea typeface="微软雅黑" panose="020B0503020204020204" pitchFamily="34" charset="-122"/>
            </a:endParaRPr>
          </a:p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多渠道的信息互享（二维码化）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eaLnBrk="1" fontAlgn="base" latinLnBrk="1" hangingPunct="1">
              <a:spcBef>
                <a:spcPct val="0"/>
              </a:spcBef>
              <a:spcAft>
                <a:spcPct val="0"/>
              </a:spcAft>
            </a:pPr>
            <a:endParaRPr kumimoji="1" lang="en-US" altLang="ko-KR" sz="1400" dirty="0" smtClean="0">
              <a:solidFill>
                <a:srgbClr val="FF9933"/>
              </a:solidFill>
              <a:ea typeface="微软雅黑" panose="020B0503020204020204" pitchFamily="34" charset="-122"/>
            </a:endParaRPr>
          </a:p>
          <a:p>
            <a:pPr eaLnBrk="1" fontAlgn="base" latinLnBrk="1" hangingPunct="1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800" b="1" dirty="0" smtClean="0">
                <a:solidFill>
                  <a:srgbClr val="FFC000"/>
                </a:solidFill>
                <a:ea typeface="微软雅黑" panose="020B0503020204020204" pitchFamily="34" charset="-122"/>
              </a:rPr>
              <a:t>电商服务</a:t>
            </a:r>
            <a:endParaRPr kumimoji="1" lang="en-US" altLang="ko-KR" sz="2000" dirty="0" smtClean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zh-CN" altLang="en-US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电子化服务（办理</a:t>
            </a:r>
            <a:r>
              <a:rPr lang="en-US" altLang="zh-CN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/</a:t>
            </a:r>
            <a:r>
              <a:rPr lang="zh-CN" altLang="en-US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查询</a:t>
            </a:r>
            <a:r>
              <a:rPr lang="en-US" altLang="zh-CN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/</a:t>
            </a:r>
            <a:r>
              <a:rPr lang="zh-CN" altLang="en-US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客服）</a:t>
            </a:r>
          </a:p>
          <a:p>
            <a:pPr eaLnBrk="1" fontAlgn="base" hangingPunct="1">
              <a:spcBef>
                <a:spcPct val="50000"/>
              </a:spcBef>
              <a:spcAft>
                <a:spcPts val="1800"/>
              </a:spcAft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各类产品营销</a:t>
            </a:r>
            <a:endParaRPr kumimoji="1"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800" b="1" dirty="0" smtClean="0">
                <a:solidFill>
                  <a:srgbClr val="0E58C4"/>
                </a:solidFill>
                <a:ea typeface="微软雅黑" panose="020B0503020204020204" pitchFamily="34" charset="-122"/>
              </a:rPr>
              <a:t>SNS</a:t>
            </a:r>
            <a:r>
              <a:rPr kumimoji="1" lang="zh-CN" altLang="en-US" sz="2800" b="1" dirty="0" smtClean="0">
                <a:solidFill>
                  <a:srgbClr val="0E58C4"/>
                </a:solidFill>
                <a:ea typeface="微软雅黑" panose="020B0503020204020204" pitchFamily="34" charset="-122"/>
              </a:rPr>
              <a:t>相关服务</a:t>
            </a:r>
            <a:endParaRPr kumimoji="1" lang="zh-CN" altLang="en-US" sz="2800" b="1" dirty="0">
              <a:solidFill>
                <a:srgbClr val="0E58C4"/>
              </a:solidFill>
              <a:ea typeface="微软雅黑" panose="020B0503020204020204" pitchFamily="34" charset="-122"/>
            </a:endParaRPr>
          </a:p>
          <a:p>
            <a:pPr eaLnBrk="1" fontAlgn="base" hangingPunct="1">
              <a:lnSpc>
                <a:spcPct val="150000"/>
              </a:lnSpc>
              <a:spcBef>
                <a:spcPts val="60"/>
              </a:spcBef>
              <a:spcAft>
                <a:spcPct val="0"/>
              </a:spcAft>
            </a:pPr>
            <a:r>
              <a:rPr lang="zh-CN" altLang="en-US" sz="1400" b="1" dirty="0">
                <a:solidFill>
                  <a:srgbClr val="080808"/>
                </a:solidFill>
                <a:ea typeface="微软雅黑" panose="020B0503020204020204" pitchFamily="34" charset="-122"/>
              </a:rPr>
              <a:t>预约</a:t>
            </a:r>
            <a:r>
              <a:rPr lang="zh-CN" altLang="en-US" sz="1400" b="1" dirty="0" smtClean="0">
                <a:solidFill>
                  <a:srgbClr val="080808"/>
                </a:solidFill>
                <a:ea typeface="微软雅黑" panose="020B0503020204020204" pitchFamily="34" charset="-122"/>
              </a:rPr>
              <a:t>开户（基于地理位置）</a:t>
            </a:r>
            <a:endParaRPr lang="en-US" altLang="zh-CN" sz="1400" b="1" dirty="0" smtClean="0">
              <a:solidFill>
                <a:srgbClr val="080808"/>
              </a:solidFill>
              <a:ea typeface="微软雅黑" panose="020B0503020204020204" pitchFamily="34" charset="-122"/>
            </a:endParaRPr>
          </a:p>
          <a:p>
            <a:pPr eaLnBrk="1" fontAlgn="base" hangingPunct="1">
              <a:lnSpc>
                <a:spcPct val="150000"/>
              </a:lnSpc>
              <a:spcBef>
                <a:spcPts val="6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分享信息给微信好友等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1782012" y="555820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借助微信平台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，我们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可以做什么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977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08377" y="3696"/>
            <a:ext cx="4520339" cy="33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互联网金融时代的微信产品</a:t>
            </a:r>
            <a:endParaRPr lang="zh-CN" altLang="en-US" sz="1200" dirty="0" smtClean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82012" y="1033282"/>
            <a:ext cx="8627976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</a:t>
            </a:r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</a:t>
            </a:r>
            <a:r>
              <a:rPr lang="zh-CN" altLang="en-US" sz="3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平台的功能及定位</a:t>
            </a:r>
            <a:endParaRPr lang="en-US" altLang="zh-CN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569620"/>
              </p:ext>
            </p:extLst>
          </p:nvPr>
        </p:nvGraphicFramePr>
        <p:xfrm>
          <a:off x="1456873" y="2220236"/>
          <a:ext cx="9278255" cy="352902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5565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5565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85565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5565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855651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6230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面向群体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基础功能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信息服务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电商服务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SNS</a:t>
                      </a:r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相关服务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 rowSpan="5">
                  <a:txBody>
                    <a:bodyPr/>
                    <a:lstStyle/>
                    <a:p>
                      <a:pPr algn="ctr"/>
                      <a:r>
                        <a:rPr lang="zh-CN" altLang="en-US" sz="2400" b="1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全部用户</a:t>
                      </a:r>
                      <a:endParaRPr lang="zh-CN" altLang="en-US" sz="24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用户行为采集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资讯</a:t>
                      </a:r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关怀类信息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基于地理位置的预约开户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用户标签</a:t>
                      </a:r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备注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通知</a:t>
                      </a:r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营销类信息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业务查询</a:t>
                      </a: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办理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信息</a:t>
                      </a: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SNS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分享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权限</a:t>
                      </a:r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审核功能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服务产品推送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机器人客服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第三方平台合作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报表功能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行情信息推送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服务产品购买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邀请好友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支付体系（积分）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多渠道信息共享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24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交易用户</a:t>
                      </a:r>
                      <a:endParaRPr lang="zh-CN" altLang="en-US" sz="2400" b="1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账号绑定</a:t>
                      </a:r>
                      <a:endParaRPr lang="zh-CN" altLang="en-US" sz="16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账户提醒</a:t>
                      </a:r>
                      <a:endParaRPr lang="zh-CN" altLang="en-US" sz="16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人工客服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MOT</a:t>
                      </a:r>
                      <a:endParaRPr lang="zh-CN" altLang="en-US" sz="16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投顾服务</a:t>
                      </a:r>
                      <a:endParaRPr lang="zh-CN" altLang="en-US" sz="16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信息订阅</a:t>
                      </a:r>
                      <a:r>
                        <a:rPr lang="en-US" altLang="zh-CN" sz="1600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600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配送</a:t>
                      </a:r>
                      <a:endParaRPr lang="zh-CN" altLang="en-US" sz="1600" kern="1200" dirty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cxnSp>
        <p:nvCxnSpPr>
          <p:cNvPr id="80" name="直接连接符 79"/>
          <p:cNvCxnSpPr/>
          <p:nvPr/>
        </p:nvCxnSpPr>
        <p:spPr>
          <a:xfrm flipH="1">
            <a:off x="1454346" y="4618617"/>
            <a:ext cx="9260205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 flipH="1">
            <a:off x="1454346" y="5750187"/>
            <a:ext cx="9260205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1454346" y="2224087"/>
            <a:ext cx="1861185" cy="3525297"/>
            <a:chOff x="1454346" y="2411705"/>
            <a:chExt cx="1861185" cy="3337679"/>
          </a:xfrm>
        </p:grpSpPr>
        <p:cxnSp>
          <p:nvCxnSpPr>
            <p:cNvPr id="104" name="直接连接符 103"/>
            <p:cNvCxnSpPr/>
            <p:nvPr/>
          </p:nvCxnSpPr>
          <p:spPr>
            <a:xfrm flipV="1">
              <a:off x="3315531" y="2411705"/>
              <a:ext cx="0" cy="3337679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454346" y="2411705"/>
              <a:ext cx="0" cy="3337679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直接连接符 106"/>
          <p:cNvCxnSpPr/>
          <p:nvPr/>
        </p:nvCxnSpPr>
        <p:spPr>
          <a:xfrm flipV="1">
            <a:off x="10714551" y="2224087"/>
            <a:ext cx="0" cy="3525298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flipH="1">
            <a:off x="1454346" y="2777117"/>
            <a:ext cx="9260205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58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2782</TotalTime>
  <Words>5850</Words>
  <Application>Microsoft Office PowerPoint</Application>
  <PresentationFormat>宽屏</PresentationFormat>
  <Paragraphs>771</Paragraphs>
  <Slides>41</Slides>
  <Notes>3</Notes>
  <HiddenSlides>10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5" baseType="lpstr">
      <vt:lpstr>方正粗活意简体</vt:lpstr>
      <vt:lpstr>华文细黑</vt:lpstr>
      <vt:lpstr>微软雅黑</vt:lpstr>
      <vt:lpstr>Hiragino Sans GB W3</vt:lpstr>
      <vt:lpstr>Arial</vt:lpstr>
      <vt:lpstr>Microsoft JhengHei UI</vt:lpstr>
      <vt:lpstr>张海山锐线体简</vt:lpstr>
      <vt:lpstr>Calibri</vt:lpstr>
      <vt:lpstr>Algerian</vt:lpstr>
      <vt:lpstr>宋体</vt:lpstr>
      <vt:lpstr>Calibri Light</vt:lpstr>
      <vt:lpstr>方正兰亭纤黑_GBK</vt:lpstr>
      <vt:lpstr>张海山锐谐体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foundersc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liuzhetao</dc:creator>
  <cp:lastModifiedBy>YANGS</cp:lastModifiedBy>
  <cp:revision>51</cp:revision>
  <dcterms:created xsi:type="dcterms:W3CDTF">2013-08-21T08:39:37Z</dcterms:created>
  <dcterms:modified xsi:type="dcterms:W3CDTF">2016-11-27T10:46:00Z</dcterms:modified>
</cp:coreProperties>
</file>

<file path=docProps/thumbnail.jpeg>
</file>